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517893" y="0"/>
            <a:ext cx="5674360" cy="6858000"/>
          </a:xfrm>
          <a:custGeom>
            <a:avLst/>
            <a:gdLst/>
            <a:ahLst/>
            <a:cxnLst/>
            <a:rect l="l" t="t" r="r" b="b"/>
            <a:pathLst>
              <a:path w="5674359" h="6858000">
                <a:moveTo>
                  <a:pt x="5674106" y="0"/>
                </a:moveTo>
                <a:lnTo>
                  <a:pt x="0" y="0"/>
                </a:lnTo>
                <a:lnTo>
                  <a:pt x="0" y="6858000"/>
                </a:lnTo>
                <a:lnTo>
                  <a:pt x="5674106" y="6858000"/>
                </a:lnTo>
                <a:lnTo>
                  <a:pt x="567410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517893" y="0"/>
            <a:ext cx="5674360" cy="6858000"/>
          </a:xfrm>
          <a:custGeom>
            <a:avLst/>
            <a:gdLst/>
            <a:ahLst/>
            <a:cxnLst/>
            <a:rect l="l" t="t" r="r" b="b"/>
            <a:pathLst>
              <a:path w="5674359" h="6858000">
                <a:moveTo>
                  <a:pt x="0" y="6858000"/>
                </a:moveTo>
                <a:lnTo>
                  <a:pt x="5674106" y="6858000"/>
                </a:lnTo>
                <a:lnTo>
                  <a:pt x="56741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991" y="489838"/>
            <a:ext cx="5803646" cy="58783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469" y="30556"/>
            <a:ext cx="11545061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969" y="2055647"/>
            <a:ext cx="7480300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686" y="6412402"/>
            <a:ext cx="532130" cy="38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Segoe UI Black"/>
                <a:cs typeface="Segoe UI Black"/>
              </a:defRPr>
            </a:lvl1pPr>
          </a:lstStyle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4.png"/><Relationship Id="rId4" Type="http://schemas.openxmlformats.org/officeDocument/2006/relationships/image" Target="../media/image12.png"/><Relationship Id="rId5" Type="http://schemas.openxmlformats.org/officeDocument/2006/relationships/hyperlink" Target="https://www.humanbridge.es/investigacion/" TargetMode="External"/><Relationship Id="rId6" Type="http://schemas.openxmlformats.org/officeDocument/2006/relationships/image" Target="../media/image2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iarioresponsable.com/opinion/31175-ciudades-participativas-para-la-transicion-energetica" TargetMode="External"/><Relationship Id="rId4" Type="http://schemas.openxmlformats.org/officeDocument/2006/relationships/hyperlink" Target="https://www.humanbridge.es/investigacion/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36.png"/><Relationship Id="rId7" Type="http://schemas.openxmlformats.org/officeDocument/2006/relationships/image" Target="../media/image3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ransicionenergeticacadiz.es/" TargetMode="External"/><Relationship Id="rId3" Type="http://schemas.openxmlformats.org/officeDocument/2006/relationships/image" Target="../media/image4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juntament.barcelona.cat/dretssocials/es/innovacion-social/pae-puntos-de-asesoramiento-energetico" TargetMode="External"/><Relationship Id="rId3" Type="http://schemas.openxmlformats.org/officeDocument/2006/relationships/image" Target="../media/image56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lawatt.cat/es" TargetMode="External"/><Relationship Id="rId3" Type="http://schemas.openxmlformats.org/officeDocument/2006/relationships/image" Target="../media/image63.jpg"/><Relationship Id="rId4" Type="http://schemas.openxmlformats.org/officeDocument/2006/relationships/image" Target="../media/image6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uven2030.be/" TargetMode="External"/><Relationship Id="rId3" Type="http://schemas.openxmlformats.org/officeDocument/2006/relationships/image" Target="../media/image7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7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rixtonenergy.co.uk/" TargetMode="External"/><Relationship Id="rId3" Type="http://schemas.openxmlformats.org/officeDocument/2006/relationships/image" Target="../media/image7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nchesterclimate.com/MCCP" TargetMode="External"/><Relationship Id="rId3" Type="http://schemas.openxmlformats.org/officeDocument/2006/relationships/image" Target="../media/image8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0.png"/><Relationship Id="rId4" Type="http://schemas.openxmlformats.org/officeDocument/2006/relationships/image" Target="../media/image91.jpg"/><Relationship Id="rId5" Type="http://schemas.openxmlformats.org/officeDocument/2006/relationships/image" Target="../media/image16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2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jpg"/><Relationship Id="rId8" Type="http://schemas.openxmlformats.org/officeDocument/2006/relationships/image" Target="../media/image90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8.jp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2.png"/><Relationship Id="rId4" Type="http://schemas.openxmlformats.org/officeDocument/2006/relationships/image" Target="../media/image103.jpg"/><Relationship Id="rId5" Type="http://schemas.openxmlformats.org/officeDocument/2006/relationships/image" Target="../media/image104.png"/><Relationship Id="rId6" Type="http://schemas.openxmlformats.org/officeDocument/2006/relationships/image" Target="../media/image105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6.pn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07.jpg"/><Relationship Id="rId4" Type="http://schemas.openxmlformats.org/officeDocument/2006/relationships/image" Target="../media/image10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hyperlink" Target="https://www.humanbridge.es/investigacion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1008" y="565784"/>
            <a:ext cx="6349365" cy="24657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Procesos democráticos urbanos </a:t>
            </a:r>
            <a:r>
              <a:rPr dirty="0" spc="-875"/>
              <a:t> </a:t>
            </a:r>
            <a:r>
              <a:rPr dirty="0" spc="-5"/>
              <a:t>para</a:t>
            </a:r>
            <a:r>
              <a:rPr dirty="0" spc="75"/>
              <a:t> </a:t>
            </a:r>
            <a:r>
              <a:rPr dirty="0"/>
              <a:t>el</a:t>
            </a:r>
            <a:r>
              <a:rPr dirty="0" spc="75"/>
              <a:t> </a:t>
            </a:r>
            <a:r>
              <a:rPr dirty="0" spc="-5"/>
              <a:t>cumplimiento</a:t>
            </a:r>
            <a:r>
              <a:rPr dirty="0" spc="30"/>
              <a:t> </a:t>
            </a:r>
            <a:r>
              <a:rPr dirty="0" spc="-5"/>
              <a:t>del</a:t>
            </a:r>
            <a:r>
              <a:rPr dirty="0" spc="50"/>
              <a:t> </a:t>
            </a:r>
            <a:r>
              <a:rPr dirty="0" spc="-5"/>
              <a:t>ODS </a:t>
            </a:r>
            <a:r>
              <a:rPr dirty="0"/>
              <a:t> </a:t>
            </a:r>
            <a:r>
              <a:rPr dirty="0" spc="-5"/>
              <a:t>7: </a:t>
            </a:r>
            <a:r>
              <a:rPr dirty="0"/>
              <a:t>un </a:t>
            </a:r>
            <a:r>
              <a:rPr dirty="0" spc="-5"/>
              <a:t>análisis desde la </a:t>
            </a:r>
            <a:r>
              <a:rPr dirty="0"/>
              <a:t> </a:t>
            </a:r>
            <a:r>
              <a:rPr dirty="0" spc="-5"/>
              <a:t>ciudadanía global en Europa </a:t>
            </a:r>
            <a:r>
              <a:rPr dirty="0"/>
              <a:t>y </a:t>
            </a:r>
            <a:r>
              <a:rPr dirty="0" spc="5"/>
              <a:t> </a:t>
            </a:r>
            <a:r>
              <a:rPr dirty="0" spc="-5"/>
              <a:t>España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8425" y="3661638"/>
            <a:ext cx="45745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9665" marR="5080" indent="-1117600">
              <a:lnSpc>
                <a:spcPct val="120000"/>
              </a:lnSpc>
              <a:spcBef>
                <a:spcPts val="100"/>
              </a:spcBef>
            </a:pPr>
            <a:r>
              <a:rPr dirty="0" sz="2000">
                <a:latin typeface="Segoe UI Black"/>
                <a:cs typeface="Segoe UI Black"/>
              </a:rPr>
              <a:t>Área</a:t>
            </a:r>
            <a:r>
              <a:rPr dirty="0" sz="2000" spc="-30">
                <a:latin typeface="Segoe UI Black"/>
                <a:cs typeface="Segoe UI Black"/>
              </a:rPr>
              <a:t> </a:t>
            </a:r>
            <a:r>
              <a:rPr dirty="0" sz="2000" spc="-5">
                <a:latin typeface="Segoe UI Black"/>
                <a:cs typeface="Segoe UI Black"/>
              </a:rPr>
              <a:t>de</a:t>
            </a:r>
            <a:r>
              <a:rPr dirty="0" sz="2000" spc="-15">
                <a:latin typeface="Segoe UI Black"/>
                <a:cs typeface="Segoe UI Black"/>
              </a:rPr>
              <a:t> </a:t>
            </a:r>
            <a:r>
              <a:rPr dirty="0" sz="2000">
                <a:latin typeface="Segoe UI Black"/>
                <a:cs typeface="Segoe UI Black"/>
              </a:rPr>
              <a:t>Estudios</a:t>
            </a:r>
            <a:r>
              <a:rPr dirty="0" sz="2000" spc="-50">
                <a:latin typeface="Segoe UI Black"/>
                <a:cs typeface="Segoe UI Black"/>
              </a:rPr>
              <a:t> </a:t>
            </a:r>
            <a:r>
              <a:rPr dirty="0" sz="2000">
                <a:latin typeface="Segoe UI Black"/>
                <a:cs typeface="Segoe UI Black"/>
              </a:rPr>
              <a:t>e</a:t>
            </a:r>
            <a:r>
              <a:rPr dirty="0" sz="2000" spc="-25">
                <a:latin typeface="Segoe UI Black"/>
                <a:cs typeface="Segoe UI Black"/>
              </a:rPr>
              <a:t> </a:t>
            </a:r>
            <a:r>
              <a:rPr dirty="0" sz="2000">
                <a:latin typeface="Segoe UI Black"/>
                <a:cs typeface="Segoe UI Black"/>
              </a:rPr>
              <a:t>Innovación</a:t>
            </a:r>
            <a:r>
              <a:rPr dirty="0" sz="2000" spc="-65">
                <a:latin typeface="Segoe UI Black"/>
                <a:cs typeface="Segoe UI Black"/>
              </a:rPr>
              <a:t> </a:t>
            </a:r>
            <a:r>
              <a:rPr dirty="0" sz="2000">
                <a:latin typeface="Segoe UI Black"/>
                <a:cs typeface="Segoe UI Black"/>
              </a:rPr>
              <a:t>Social </a:t>
            </a:r>
            <a:r>
              <a:rPr dirty="0" sz="2000" spc="-540">
                <a:latin typeface="Segoe UI Black"/>
                <a:cs typeface="Segoe UI Black"/>
              </a:rPr>
              <a:t> </a:t>
            </a:r>
            <a:r>
              <a:rPr dirty="0" sz="2000" spc="-5">
                <a:latin typeface="Segoe UI Black"/>
                <a:cs typeface="Segoe UI Black"/>
              </a:rPr>
              <a:t>Fundación</a:t>
            </a:r>
            <a:r>
              <a:rPr dirty="0" sz="2000" spc="-45">
                <a:latin typeface="Segoe UI Black"/>
                <a:cs typeface="Segoe UI Black"/>
              </a:rPr>
              <a:t> </a:t>
            </a:r>
            <a:r>
              <a:rPr dirty="0" sz="2000" spc="-5">
                <a:latin typeface="Segoe UI Black"/>
                <a:cs typeface="Segoe UI Black"/>
              </a:rPr>
              <a:t>Tomillo</a:t>
            </a:r>
            <a:endParaRPr sz="2000">
              <a:latin typeface="Segoe UI Black"/>
              <a:cs typeface="Segoe UI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37" y="0"/>
            <a:ext cx="6823709" cy="6858000"/>
            <a:chOff x="7537" y="0"/>
            <a:chExt cx="6823709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7" y="0"/>
              <a:ext cx="4755007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2804" y="5781459"/>
              <a:ext cx="2168398" cy="5782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9463" y="5835690"/>
            <a:ext cx="1745490" cy="5073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9809" y="5391868"/>
            <a:ext cx="2790506" cy="141541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54642" y="5417921"/>
            <a:ext cx="16821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Con</a:t>
            </a:r>
            <a:r>
              <a:rPr dirty="0" sz="1600" spc="-10">
                <a:latin typeface="Segoe UI Black"/>
                <a:cs typeface="Segoe UI Black"/>
              </a:rPr>
              <a:t> el apoyo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de:</a:t>
            </a:r>
            <a:endParaRPr sz="16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76695" y="2616479"/>
            <a:ext cx="1219200" cy="2613025"/>
            <a:chOff x="176695" y="2616479"/>
            <a:chExt cx="1219200" cy="26130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256" y="2616479"/>
              <a:ext cx="1132078" cy="1224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95" y="4152900"/>
              <a:ext cx="1219200" cy="107632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12163" y="3076143"/>
            <a:ext cx="13506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Gobernanza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democrática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1786" y="4180713"/>
            <a:ext cx="18808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Empode</a:t>
            </a:r>
            <a:r>
              <a:rPr dirty="0" sz="1800" b="1">
                <a:latin typeface="Segoe UI"/>
                <a:cs typeface="Segoe UI"/>
              </a:rPr>
              <a:t>r</a:t>
            </a:r>
            <a:r>
              <a:rPr dirty="0" sz="1800" spc="-5" b="1">
                <a:latin typeface="Segoe UI"/>
                <a:cs typeface="Segoe UI"/>
              </a:rPr>
              <a:t>amien</a:t>
            </a:r>
            <a:r>
              <a:rPr dirty="0" sz="1800" spc="-15" b="1">
                <a:latin typeface="Segoe UI"/>
                <a:cs typeface="Segoe UI"/>
              </a:rPr>
              <a:t>t</a:t>
            </a:r>
            <a:r>
              <a:rPr dirty="0" sz="1800" b="1">
                <a:latin typeface="Segoe UI"/>
                <a:cs typeface="Segoe UI"/>
              </a:rPr>
              <a:t>o 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10" b="1">
                <a:latin typeface="Segoe UI"/>
                <a:cs typeface="Segoe UI"/>
              </a:rPr>
              <a:t>fomento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b="1">
                <a:latin typeface="Segoe UI"/>
                <a:cs typeface="Segoe UI"/>
              </a:rPr>
              <a:t>las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capacidades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ciudadanas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584" y="5555348"/>
            <a:ext cx="1120749" cy="10799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87850" y="2836684"/>
            <a:ext cx="1123543" cy="10799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0991" y="4286516"/>
            <a:ext cx="1115707" cy="107999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725159" y="2937764"/>
            <a:ext cx="12452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Enfoque</a:t>
            </a:r>
            <a:r>
              <a:rPr dirty="0" sz="1800" spc="-8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spc="-48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derechos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humanos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-6095" y="6458731"/>
            <a:ext cx="325755" cy="399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10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5159" y="4392929"/>
            <a:ext cx="18300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Sostenibilidad </a:t>
            </a:r>
            <a:r>
              <a:rPr dirty="0" sz="1800" b="1">
                <a:latin typeface="Segoe UI"/>
                <a:cs typeface="Segoe UI"/>
              </a:rPr>
              <a:t> social,</a:t>
            </a:r>
            <a:r>
              <a:rPr dirty="0" sz="1800" spc="-1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ambiental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económica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7435" y="5749849"/>
            <a:ext cx="13557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Diversidad</a:t>
            </a:r>
            <a:r>
              <a:rPr dirty="0" sz="1800" spc="-7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48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alianzas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817" y="342138"/>
            <a:ext cx="6966584" cy="18726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6944" marR="702310" indent="-37084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 1: Criterios de </a:t>
            </a:r>
            <a:r>
              <a:rPr dirty="0" sz="3200">
                <a:latin typeface="Segoe UI Black"/>
                <a:cs typeface="Segoe UI Black"/>
              </a:rPr>
              <a:t>selección </a:t>
            </a:r>
            <a:r>
              <a:rPr dirty="0" sz="3200" spc="-87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y</a:t>
            </a:r>
            <a:r>
              <a:rPr dirty="0" sz="3200" spc="-5">
                <a:latin typeface="Segoe UI Black"/>
                <a:cs typeface="Segoe UI Black"/>
              </a:rPr>
              <a:t> valoración de</a:t>
            </a:r>
            <a:r>
              <a:rPr dirty="0" sz="3200" spc="-2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los casos</a:t>
            </a:r>
            <a:endParaRPr sz="3200">
              <a:latin typeface="Segoe UI Black"/>
              <a:cs typeface="Segoe UI Black"/>
            </a:endParaRPr>
          </a:p>
          <a:p>
            <a:pPr marL="12700" marR="5080" indent="91440">
              <a:lnSpc>
                <a:spcPct val="100000"/>
              </a:lnSpc>
              <a:spcBef>
                <a:spcPts val="2060"/>
              </a:spcBef>
            </a:pPr>
            <a:r>
              <a:rPr dirty="0" sz="2000" spc="-5" b="1">
                <a:latin typeface="Segoe UI"/>
                <a:cs typeface="Segoe UI"/>
              </a:rPr>
              <a:t>Los casos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identificados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fueron</a:t>
            </a:r>
            <a:r>
              <a:rPr dirty="0" sz="2000" spc="15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valorados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por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parte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de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las </a:t>
            </a:r>
            <a:r>
              <a:rPr dirty="0" sz="2000" spc="-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personas expertas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sobre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la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base</a:t>
            </a:r>
            <a:r>
              <a:rPr dirty="0" sz="2000" spc="-5" b="1">
                <a:latin typeface="Segoe UI"/>
                <a:cs typeface="Segoe UI"/>
              </a:rPr>
              <a:t> de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los siguientes criterios: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7725" y="2799029"/>
            <a:ext cx="20720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Mesas para la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15" b="1">
                <a:latin typeface="Segoe UI"/>
                <a:cs typeface="Segoe UI"/>
              </a:rPr>
              <a:t>Transición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la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15" b="1">
                <a:latin typeface="Segoe UI"/>
                <a:cs typeface="Segoe UI"/>
              </a:rPr>
              <a:t>Pobreza </a:t>
            </a:r>
            <a:r>
              <a:rPr dirty="0" sz="1800" spc="-10" b="1">
                <a:latin typeface="Segoe UI"/>
                <a:cs typeface="Segoe UI"/>
              </a:rPr>
              <a:t>Energética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b="1">
                <a:latin typeface="Segoe UI"/>
                <a:cs typeface="Segoe UI"/>
              </a:rPr>
              <a:t> Cádiz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0276" y="4314570"/>
            <a:ext cx="162813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Segoe UI"/>
                <a:cs typeface="Segoe UI"/>
              </a:rPr>
              <a:t>Puntos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As</a:t>
            </a:r>
            <a:r>
              <a:rPr dirty="0" sz="1800" spc="-10" b="1">
                <a:latin typeface="Segoe UI"/>
                <a:cs typeface="Segoe UI"/>
              </a:rPr>
              <a:t>e</a:t>
            </a:r>
            <a:r>
              <a:rPr dirty="0" sz="1800" b="1">
                <a:latin typeface="Segoe UI"/>
                <a:cs typeface="Segoe UI"/>
              </a:rPr>
              <a:t>so</a:t>
            </a:r>
            <a:r>
              <a:rPr dirty="0" sz="1800" spc="5" b="1">
                <a:latin typeface="Segoe UI"/>
                <a:cs typeface="Segoe UI"/>
              </a:rPr>
              <a:t>r</a:t>
            </a:r>
            <a:r>
              <a:rPr dirty="0" sz="1800" spc="-5" b="1">
                <a:latin typeface="Segoe UI"/>
                <a:cs typeface="Segoe UI"/>
              </a:rPr>
              <a:t>amien</a:t>
            </a:r>
            <a:r>
              <a:rPr dirty="0" sz="1800" spc="-15" b="1">
                <a:latin typeface="Segoe UI"/>
                <a:cs typeface="Segoe UI"/>
              </a:rPr>
              <a:t>t</a:t>
            </a:r>
            <a:r>
              <a:rPr dirty="0" sz="1800" b="1">
                <a:latin typeface="Segoe UI"/>
                <a:cs typeface="Segoe UI"/>
              </a:rPr>
              <a:t>o  </a:t>
            </a:r>
            <a:r>
              <a:rPr dirty="0" sz="1800" spc="-5" b="1">
                <a:latin typeface="Segoe UI"/>
                <a:cs typeface="Segoe UI"/>
              </a:rPr>
              <a:t>Energético de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Barcelona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5983" y="3137153"/>
            <a:ext cx="1376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Leuven</a:t>
            </a:r>
            <a:r>
              <a:rPr dirty="0" sz="1800" spc="-9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2030 </a:t>
            </a:r>
            <a:r>
              <a:rPr dirty="0" sz="1800" spc="-48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(Bélgica)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5159" y="4128642"/>
            <a:ext cx="19780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Manchester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Climate Change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Partnership and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Agency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(R.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Unido)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4726" y="5845251"/>
            <a:ext cx="13385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Vilawatt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(</a:t>
            </a:r>
            <a:r>
              <a:rPr dirty="0" sz="1800" b="1">
                <a:latin typeface="Segoe UI"/>
                <a:cs typeface="Segoe UI"/>
              </a:rPr>
              <a:t>Vi</a:t>
            </a:r>
            <a:r>
              <a:rPr dirty="0" sz="1800" spc="5" b="1">
                <a:latin typeface="Segoe UI"/>
                <a:cs typeface="Segoe UI"/>
              </a:rPr>
              <a:t>l</a:t>
            </a:r>
            <a:r>
              <a:rPr dirty="0" sz="1800" spc="-5" b="1">
                <a:latin typeface="Segoe UI"/>
                <a:cs typeface="Segoe UI"/>
              </a:rPr>
              <a:t>adec</a:t>
            </a:r>
            <a:r>
              <a:rPr dirty="0" sz="1800" spc="5" b="1">
                <a:latin typeface="Segoe UI"/>
                <a:cs typeface="Segoe UI"/>
              </a:rPr>
              <a:t>a</a:t>
            </a:r>
            <a:r>
              <a:rPr dirty="0" sz="1800" b="1">
                <a:latin typeface="Segoe UI"/>
                <a:cs typeface="Segoe UI"/>
              </a:rPr>
              <a:t>n</a:t>
            </a:r>
            <a:r>
              <a:rPr dirty="0" sz="1800" spc="5" b="1">
                <a:latin typeface="Segoe UI"/>
                <a:cs typeface="Segoe UI"/>
              </a:rPr>
              <a:t>s</a:t>
            </a:r>
            <a:r>
              <a:rPr dirty="0" sz="1800" b="1">
                <a:latin typeface="Segoe UI"/>
                <a:cs typeface="Segoe UI"/>
              </a:rPr>
              <a:t>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377" y="342138"/>
            <a:ext cx="7148195" cy="18726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5435" marR="1244600" indent="-1716405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 1: </a:t>
            </a:r>
            <a:r>
              <a:rPr dirty="0" sz="3200">
                <a:latin typeface="Segoe UI Black"/>
                <a:cs typeface="Segoe UI Black"/>
              </a:rPr>
              <a:t>Casos </a:t>
            </a:r>
            <a:r>
              <a:rPr dirty="0" sz="3200" spc="-5">
                <a:latin typeface="Segoe UI Black"/>
                <a:cs typeface="Segoe UI Black"/>
              </a:rPr>
              <a:t>de estudio </a:t>
            </a:r>
            <a:r>
              <a:rPr dirty="0" sz="3200" spc="-87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finales</a:t>
            </a:r>
            <a:endParaRPr sz="3200">
              <a:latin typeface="Segoe UI Black"/>
              <a:cs typeface="Segoe UI Black"/>
            </a:endParaRPr>
          </a:p>
          <a:p>
            <a:pPr marL="1649730" marR="5080" indent="-1637664">
              <a:lnSpc>
                <a:spcPct val="100000"/>
              </a:lnSpc>
              <a:spcBef>
                <a:spcPts val="2060"/>
              </a:spcBef>
            </a:pPr>
            <a:r>
              <a:rPr dirty="0" sz="2000" spc="-5" b="1">
                <a:latin typeface="Segoe UI"/>
                <a:cs typeface="Segoe UI"/>
              </a:rPr>
              <a:t>Las </a:t>
            </a:r>
            <a:r>
              <a:rPr dirty="0" sz="2000" spc="-10" b="1">
                <a:latin typeface="Segoe UI"/>
                <a:cs typeface="Segoe UI"/>
              </a:rPr>
              <a:t>iniciativas</a:t>
            </a:r>
            <a:r>
              <a:rPr dirty="0" sz="2000" spc="-2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que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finalmente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fueron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analizadas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como</a:t>
            </a:r>
            <a:r>
              <a:rPr dirty="0" sz="2000" spc="1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casos </a:t>
            </a:r>
            <a:r>
              <a:rPr dirty="0" sz="2000" spc="-53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 estudio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fueron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las</a:t>
            </a:r>
            <a:r>
              <a:rPr dirty="0" sz="2000" spc="-3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siguientes: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9026" y="5516981"/>
            <a:ext cx="162433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Brixton</a:t>
            </a:r>
            <a:r>
              <a:rPr dirty="0" sz="1800" spc="-7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Energy </a:t>
            </a:r>
            <a:r>
              <a:rPr dirty="0" sz="1800" spc="-48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Community </a:t>
            </a:r>
            <a:r>
              <a:rPr dirty="0" sz="1800" b="1">
                <a:latin typeface="Segoe UI"/>
                <a:cs typeface="Segoe UI"/>
              </a:rPr>
              <a:t> (R.Unido)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90975" y="4266933"/>
            <a:ext cx="1430655" cy="2111375"/>
            <a:chOff x="3990975" y="4266933"/>
            <a:chExt cx="1430655" cy="211137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0975" y="5406237"/>
              <a:ext cx="1345056" cy="9719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0975" y="4266933"/>
              <a:ext cx="1430274" cy="86399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295" y="2962808"/>
            <a:ext cx="1369187" cy="7560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926" y="2880626"/>
            <a:ext cx="945464" cy="99541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5577" y="4286503"/>
            <a:ext cx="1007999" cy="10079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248" y="5686069"/>
            <a:ext cx="1128420" cy="99065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-24688" y="6476389"/>
            <a:ext cx="361950" cy="3663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0008" y="342138"/>
            <a:ext cx="546989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 2: Estudio </a:t>
            </a:r>
            <a:r>
              <a:rPr dirty="0" sz="3200" spc="-10">
                <a:latin typeface="Segoe UI Black"/>
                <a:cs typeface="Segoe UI Black"/>
              </a:rPr>
              <a:t>de</a:t>
            </a:r>
            <a:r>
              <a:rPr dirty="0" sz="3200" spc="-3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los casos</a:t>
            </a:r>
            <a:endParaRPr sz="32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878" y="1578609"/>
            <a:ext cx="6297930" cy="1981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Segoe UI"/>
                <a:cs typeface="Segoe UI"/>
              </a:rPr>
              <a:t>Los casos seleccionados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fueron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analizados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mediante: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Segoe UI"/>
              <a:cs typeface="Segoe UI"/>
            </a:endParaRPr>
          </a:p>
          <a:p>
            <a:pPr marL="992505" marR="146685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Identificación de </a:t>
            </a:r>
            <a:r>
              <a:rPr dirty="0" sz="1800" b="1">
                <a:latin typeface="Segoe UI"/>
                <a:cs typeface="Segoe UI"/>
              </a:rPr>
              <a:t>los </a:t>
            </a:r>
            <a:r>
              <a:rPr dirty="0" sz="1800" spc="-5" b="1">
                <a:latin typeface="Segoe UI"/>
                <a:cs typeface="Segoe UI"/>
              </a:rPr>
              <a:t>agentes clave </a:t>
            </a:r>
            <a:r>
              <a:rPr dirty="0" sz="1800" b="1">
                <a:latin typeface="Segoe UI"/>
                <a:cs typeface="Segoe UI"/>
              </a:rPr>
              <a:t>y celebración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 15 entrevistas online (no </a:t>
            </a:r>
            <a:r>
              <a:rPr dirty="0" sz="1800" b="1">
                <a:latin typeface="Segoe UI"/>
                <a:cs typeface="Segoe UI"/>
              </a:rPr>
              <a:t>se </a:t>
            </a:r>
            <a:r>
              <a:rPr dirty="0" sz="1800" spc="-5" b="1">
                <a:latin typeface="Segoe UI"/>
                <a:cs typeface="Segoe UI"/>
              </a:rPr>
              <a:t>pudieron hacer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visitas de </a:t>
            </a:r>
            <a:r>
              <a:rPr dirty="0" sz="1800" b="1">
                <a:latin typeface="Segoe UI"/>
                <a:cs typeface="Segoe UI"/>
              </a:rPr>
              <a:t>campo </a:t>
            </a:r>
            <a:r>
              <a:rPr dirty="0" sz="1800" spc="-5" b="1">
                <a:latin typeface="Segoe UI"/>
                <a:cs typeface="Segoe UI"/>
              </a:rPr>
              <a:t>debido </a:t>
            </a:r>
            <a:r>
              <a:rPr dirty="0" sz="1800" b="1">
                <a:latin typeface="Segoe UI"/>
                <a:cs typeface="Segoe UI"/>
              </a:rPr>
              <a:t>a </a:t>
            </a:r>
            <a:r>
              <a:rPr dirty="0" sz="1800" spc="-5" b="1">
                <a:latin typeface="Segoe UI"/>
                <a:cs typeface="Segoe UI"/>
              </a:rPr>
              <a:t>la </a:t>
            </a:r>
            <a:r>
              <a:rPr dirty="0" sz="1800" b="1">
                <a:latin typeface="Segoe UI"/>
                <a:cs typeface="Segoe UI"/>
              </a:rPr>
              <a:t>situación 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epidemiológica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derivada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la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COVID-19)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8530" y="4399915"/>
            <a:ext cx="3984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Búsqueda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exhaustiva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información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200" y="2560116"/>
            <a:ext cx="1195070" cy="2594610"/>
            <a:chOff x="78200" y="2560116"/>
            <a:chExt cx="1195070" cy="259461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00" y="4002544"/>
              <a:ext cx="1166342" cy="11520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934" y="2560116"/>
              <a:ext cx="1151839" cy="89999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519" y="5464479"/>
            <a:ext cx="998016" cy="10426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46630" y="5661456"/>
            <a:ext cx="52514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Extracción de lecciones aprendidas </a:t>
            </a:r>
            <a:r>
              <a:rPr dirty="0" sz="1800" spc="-10" b="1">
                <a:latin typeface="Segoe UI"/>
                <a:cs typeface="Segoe UI"/>
              </a:rPr>
              <a:t>validadas </a:t>
            </a:r>
            <a:r>
              <a:rPr dirty="0" sz="1800" spc="-5" b="1">
                <a:latin typeface="Segoe UI"/>
                <a:cs typeface="Segoe UI"/>
              </a:rPr>
              <a:t>por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cada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uno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b="1">
                <a:latin typeface="Segoe UI"/>
                <a:cs typeface="Segoe UI"/>
              </a:rPr>
              <a:t> los casos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analizados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24688" y="6476389"/>
            <a:ext cx="361950" cy="3663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2061" y="342138"/>
            <a:ext cx="6871334" cy="3072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6105" marR="702310" indent="441959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 3: Interpretación </a:t>
            </a:r>
            <a:r>
              <a:rPr dirty="0" sz="3200">
                <a:latin typeface="Segoe UI Black"/>
                <a:cs typeface="Segoe UI Black"/>
              </a:rPr>
              <a:t>y </a:t>
            </a:r>
            <a:r>
              <a:rPr dirty="0" sz="3200" spc="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difusión</a:t>
            </a:r>
            <a:r>
              <a:rPr dirty="0" sz="3200" spc="-3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de</a:t>
            </a:r>
            <a:r>
              <a:rPr dirty="0" sz="3200" spc="-2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los</a:t>
            </a:r>
            <a:r>
              <a:rPr dirty="0" sz="3200" spc="-1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aprendizajes</a:t>
            </a:r>
            <a:endParaRPr sz="3200">
              <a:latin typeface="Segoe UI Black"/>
              <a:cs typeface="Segoe UI Black"/>
            </a:endParaRPr>
          </a:p>
          <a:p>
            <a:pPr algn="ctr" marL="12065" marR="5080" indent="1270">
              <a:lnSpc>
                <a:spcPct val="100000"/>
              </a:lnSpc>
              <a:spcBef>
                <a:spcPts val="1685"/>
              </a:spcBef>
            </a:pPr>
            <a:r>
              <a:rPr dirty="0" sz="2000" spc="-15" b="1">
                <a:latin typeface="Segoe UI"/>
                <a:cs typeface="Segoe UI"/>
              </a:rPr>
              <a:t>Para </a:t>
            </a:r>
            <a:r>
              <a:rPr dirty="0" sz="2000" spc="-5" b="1">
                <a:latin typeface="Segoe UI"/>
                <a:cs typeface="Segoe UI"/>
              </a:rPr>
              <a:t>reflexionar sobre </a:t>
            </a:r>
            <a:r>
              <a:rPr dirty="0" sz="2000" b="1">
                <a:latin typeface="Segoe UI"/>
                <a:cs typeface="Segoe UI"/>
              </a:rPr>
              <a:t>lo </a:t>
            </a:r>
            <a:r>
              <a:rPr dirty="0" sz="2000" spc="-5" b="1">
                <a:latin typeface="Segoe UI"/>
                <a:cs typeface="Segoe UI"/>
              </a:rPr>
              <a:t>aprendido </a:t>
            </a:r>
            <a:r>
              <a:rPr dirty="0" sz="2000" b="1">
                <a:latin typeface="Segoe UI"/>
                <a:cs typeface="Segoe UI"/>
              </a:rPr>
              <a:t>y </a:t>
            </a:r>
            <a:r>
              <a:rPr dirty="0" sz="2000" spc="-5" b="1">
                <a:latin typeface="Segoe UI"/>
                <a:cs typeface="Segoe UI"/>
              </a:rPr>
              <a:t>establecer 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recomendaciones</a:t>
            </a:r>
            <a:r>
              <a:rPr dirty="0" sz="2000" spc="2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se</a:t>
            </a:r>
            <a:r>
              <a:rPr dirty="0" sz="2000" spc="-10" b="1">
                <a:latin typeface="Segoe UI"/>
                <a:cs typeface="Segoe UI"/>
              </a:rPr>
              <a:t> llevó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a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cabo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un</a:t>
            </a:r>
            <a:r>
              <a:rPr dirty="0" sz="2000" spc="15" b="1">
                <a:latin typeface="Segoe UI"/>
                <a:cs typeface="Segoe UI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taller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de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escenarios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y </a:t>
            </a:r>
            <a:r>
              <a:rPr dirty="0" sz="2000" spc="-535" b="1">
                <a:latin typeface="Segoe UI"/>
                <a:cs typeface="Segoe UI"/>
              </a:rPr>
              <a:t>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retos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futuros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(abril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2021).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Además,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se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diseñó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una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web: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Segoe UI"/>
              <a:cs typeface="Segoe UI"/>
            </a:endParaRPr>
          </a:p>
          <a:p>
            <a:pPr marL="1316990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Participaron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online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14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personas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expertas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</a:t>
            </a:r>
            <a:endParaRPr sz="1800">
              <a:latin typeface="Segoe UI"/>
              <a:cs typeface="Segoe UI"/>
            </a:endParaRPr>
          </a:p>
          <a:p>
            <a:pPr marL="1316990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energía,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participación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ciudadana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cambio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cultural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8530" y="4132910"/>
            <a:ext cx="53886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Se </a:t>
            </a:r>
            <a:r>
              <a:rPr dirty="0" sz="1800" spc="-5" b="1">
                <a:latin typeface="Segoe UI"/>
                <a:cs typeface="Segoe UI"/>
              </a:rPr>
              <a:t>plantearon dos tipos de </a:t>
            </a:r>
            <a:r>
              <a:rPr dirty="0" sz="1800" b="1">
                <a:latin typeface="Segoe UI"/>
                <a:cs typeface="Segoe UI"/>
              </a:rPr>
              <a:t>escenarios, uno 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continuista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otro crítico </a:t>
            </a:r>
            <a:r>
              <a:rPr dirty="0" sz="1800" b="1">
                <a:latin typeface="Segoe UI"/>
                <a:cs typeface="Segoe UI"/>
              </a:rPr>
              <a:t>sobre </a:t>
            </a:r>
            <a:r>
              <a:rPr dirty="0" sz="1800" spc="-5" b="1">
                <a:latin typeface="Segoe UI"/>
                <a:cs typeface="Segoe UI"/>
              </a:rPr>
              <a:t>los que reflexionar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acerca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la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transición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energética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</a:t>
            </a:r>
            <a:r>
              <a:rPr dirty="0" sz="1800" b="1">
                <a:latin typeface="Segoe UI"/>
                <a:cs typeface="Segoe UI"/>
              </a:rPr>
              <a:t> las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ciudades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9501" y="2824784"/>
            <a:ext cx="1151890" cy="2277745"/>
            <a:chOff x="129501" y="2824784"/>
            <a:chExt cx="1151890" cy="22777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01" y="2824784"/>
              <a:ext cx="1151839" cy="8999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173" y="4010812"/>
              <a:ext cx="1100594" cy="109153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46630" y="5661456"/>
            <a:ext cx="54768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Se </a:t>
            </a:r>
            <a:r>
              <a:rPr dirty="0" sz="1800" spc="-5" b="1">
                <a:latin typeface="Segoe UI"/>
                <a:cs typeface="Segoe UI"/>
              </a:rPr>
              <a:t>diseño </a:t>
            </a:r>
            <a:r>
              <a:rPr dirty="0" sz="1800" b="1">
                <a:latin typeface="Segoe UI"/>
                <a:cs typeface="Segoe UI"/>
              </a:rPr>
              <a:t>una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5"/>
              </a:rPr>
              <a:t>página </a:t>
            </a:r>
            <a:r>
              <a:rPr dirty="0" u="heavy" sz="18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5"/>
              </a:rPr>
              <a:t>web</a:t>
            </a:r>
            <a:r>
              <a:rPr dirty="0" sz="1800" spc="-10" b="1">
                <a:solidFill>
                  <a:srgbClr val="0462C1"/>
                </a:solidFill>
                <a:latin typeface="Segoe UI"/>
                <a:cs typeface="Segoe UI"/>
                <a:hlinkClick r:id="rId5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 la que </a:t>
            </a:r>
            <a:r>
              <a:rPr dirty="0" sz="1800" b="1">
                <a:latin typeface="Segoe UI"/>
                <a:cs typeface="Segoe UI"/>
              </a:rPr>
              <a:t>se </a:t>
            </a:r>
            <a:r>
              <a:rPr dirty="0" sz="1800" spc="-5" b="1">
                <a:latin typeface="Segoe UI"/>
                <a:cs typeface="Segoe UI"/>
              </a:rPr>
              <a:t>difundieron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los</a:t>
            </a:r>
            <a:r>
              <a:rPr dirty="0" sz="1800" spc="-5" b="1">
                <a:latin typeface="Segoe UI"/>
                <a:cs typeface="Segoe UI"/>
              </a:rPr>
              <a:t> aprendizajes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del </a:t>
            </a:r>
            <a:r>
              <a:rPr dirty="0" sz="1800" spc="-10" b="1">
                <a:latin typeface="Segoe UI"/>
                <a:cs typeface="Segoe UI"/>
              </a:rPr>
              <a:t>proceso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999" y="5409793"/>
            <a:ext cx="1166342" cy="115200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-24688" y="6476389"/>
            <a:ext cx="361950" cy="3663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0905" y="342138"/>
            <a:ext cx="43097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</a:t>
            </a:r>
            <a:r>
              <a:rPr dirty="0" sz="3200" spc="-30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4:</a:t>
            </a:r>
            <a:r>
              <a:rPr dirty="0" sz="3200" spc="-2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Comunicación</a:t>
            </a:r>
            <a:endParaRPr sz="32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485" y="1578609"/>
            <a:ext cx="69437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Segoe UI"/>
                <a:cs typeface="Segoe UI"/>
              </a:rPr>
              <a:t>Los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productos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finales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del</a:t>
            </a:r>
            <a:r>
              <a:rPr dirty="0" sz="2000" spc="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proceso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investigación</a:t>
            </a:r>
            <a:r>
              <a:rPr dirty="0" sz="2000" spc="-5" b="1">
                <a:latin typeface="Segoe UI"/>
                <a:cs typeface="Segoe UI"/>
              </a:rPr>
              <a:t> </a:t>
            </a:r>
            <a:r>
              <a:rPr dirty="0" sz="2000" spc="-10" b="1">
                <a:latin typeface="Segoe UI"/>
                <a:cs typeface="Segoe UI"/>
              </a:rPr>
              <a:t>fueron: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6630" y="2714320"/>
            <a:ext cx="53378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Un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informe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final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del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proceso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+</a:t>
            </a:r>
            <a:r>
              <a:rPr dirty="0" sz="1800" spc="-5" b="1">
                <a:latin typeface="Segoe UI"/>
                <a:cs typeface="Segoe UI"/>
              </a:rPr>
              <a:t> resumen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ejecutivo</a:t>
            </a:r>
            <a:endParaRPr sz="1800">
              <a:latin typeface="Segoe UI"/>
              <a:cs typeface="Segoe UI"/>
            </a:endParaRPr>
          </a:p>
          <a:p>
            <a:pPr marL="12700" marR="417830">
              <a:lnSpc>
                <a:spcPct val="100000"/>
              </a:lnSpc>
            </a:pPr>
            <a:r>
              <a:rPr dirty="0" sz="1800" b="1">
                <a:latin typeface="Segoe UI"/>
                <a:cs typeface="Segoe UI"/>
              </a:rPr>
              <a:t>+ </a:t>
            </a:r>
            <a:r>
              <a:rPr dirty="0" sz="1800" spc="-5" b="1">
                <a:latin typeface="Segoe UI"/>
                <a:cs typeface="Segoe UI"/>
              </a:rPr>
              <a:t>presentación PPT </a:t>
            </a:r>
            <a:r>
              <a:rPr dirty="0" sz="1800" b="1">
                <a:latin typeface="Segoe UI"/>
                <a:cs typeface="Segoe UI"/>
              </a:rPr>
              <a:t>+ </a:t>
            </a:r>
            <a:r>
              <a:rPr dirty="0" u="heavy" sz="18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3"/>
              </a:rPr>
              <a:t>artículos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3"/>
              </a:rPr>
              <a:t>divulgativos</a:t>
            </a:r>
            <a:r>
              <a:rPr dirty="0" sz="1800" spc="-5" b="1">
                <a:solidFill>
                  <a:srgbClr val="0462C1"/>
                </a:solidFill>
                <a:latin typeface="Segoe UI"/>
                <a:cs typeface="Segoe UI"/>
                <a:hlinkClick r:id="rId3"/>
              </a:rPr>
              <a:t> </a:t>
            </a:r>
            <a:r>
              <a:rPr dirty="0" sz="1800" b="1">
                <a:latin typeface="Segoe UI"/>
                <a:cs typeface="Segoe UI"/>
              </a:rPr>
              <a:t>+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informe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 género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+ </a:t>
            </a:r>
            <a:r>
              <a:rPr dirty="0" sz="1800" spc="-5" b="1">
                <a:latin typeface="Segoe UI"/>
                <a:cs typeface="Segoe UI"/>
              </a:rPr>
              <a:t>infografía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8785" y="4318761"/>
            <a:ext cx="1258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1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4"/>
              </a:rPr>
              <a:t>Página</a:t>
            </a:r>
            <a:r>
              <a:rPr dirty="0" u="heavy" sz="1800" spc="-10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4"/>
              </a:rPr>
              <a:t> </a:t>
            </a:r>
            <a:r>
              <a:rPr dirty="0" u="heavy" sz="18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"/>
                <a:cs typeface="Segoe UI"/>
                <a:hlinkClick r:id="rId4"/>
              </a:rPr>
              <a:t>web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0934" y="2605785"/>
            <a:ext cx="1296670" cy="3956685"/>
            <a:chOff x="120934" y="2605785"/>
            <a:chExt cx="1296670" cy="395668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934" y="4038231"/>
              <a:ext cx="1166342" cy="11520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739" y="2605785"/>
              <a:ext cx="1081544" cy="10858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270" y="5409539"/>
              <a:ext cx="1262062" cy="115252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46630" y="5596229"/>
            <a:ext cx="53365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Una presentación pública+ otros </a:t>
            </a:r>
            <a:r>
              <a:rPr dirty="0" sz="1800" spc="-10" b="1">
                <a:latin typeface="Segoe UI"/>
                <a:cs typeface="Segoe UI"/>
              </a:rPr>
              <a:t>actos </a:t>
            </a:r>
            <a:r>
              <a:rPr dirty="0" sz="1800" b="1">
                <a:latin typeface="Segoe UI"/>
                <a:cs typeface="Segoe UI"/>
              </a:rPr>
              <a:t>o </a:t>
            </a:r>
            <a:r>
              <a:rPr dirty="0" sz="1800" spc="-5" b="1">
                <a:latin typeface="Segoe UI"/>
                <a:cs typeface="Segoe UI"/>
              </a:rPr>
              <a:t>jornadas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 función de las necesidades del Ayuntamiento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Madrid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24688" y="6476389"/>
            <a:ext cx="361950" cy="3663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70700"/>
            <a:chOff x="0" y="0"/>
            <a:chExt cx="121920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32656"/>
              <a:ext cx="8144509" cy="6825615"/>
            </a:xfrm>
            <a:custGeom>
              <a:avLst/>
              <a:gdLst/>
              <a:ahLst/>
              <a:cxnLst/>
              <a:rect l="l" t="t" r="r" b="b"/>
              <a:pathLst>
                <a:path w="8144509" h="6825615">
                  <a:moveTo>
                    <a:pt x="8144509" y="0"/>
                  </a:moveTo>
                  <a:lnTo>
                    <a:pt x="0" y="0"/>
                  </a:lnTo>
                  <a:lnTo>
                    <a:pt x="0" y="6825340"/>
                  </a:lnTo>
                  <a:lnTo>
                    <a:pt x="8144509" y="682534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845" y="54990"/>
            <a:ext cx="23571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75"/>
              <a:t> </a:t>
            </a:r>
            <a:r>
              <a:rPr dirty="0" spc="-5"/>
              <a:t>Contexto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3527" y="219837"/>
            <a:ext cx="7568565" cy="3380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70280" marR="91821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La emergencia civilizatoria </a:t>
            </a:r>
            <a:r>
              <a:rPr dirty="0" sz="3200">
                <a:latin typeface="Segoe UI Black"/>
                <a:cs typeface="Segoe UI Black"/>
              </a:rPr>
              <a:t>y </a:t>
            </a:r>
            <a:r>
              <a:rPr dirty="0" sz="3200" spc="-87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el</a:t>
            </a:r>
            <a:r>
              <a:rPr dirty="0" sz="3200" spc="-2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papel</a:t>
            </a:r>
            <a:r>
              <a:rPr dirty="0" sz="3200" spc="-20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de</a:t>
            </a:r>
            <a:r>
              <a:rPr dirty="0" sz="3200" spc="-20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la</a:t>
            </a:r>
            <a:r>
              <a:rPr dirty="0" sz="3200" spc="-5">
                <a:latin typeface="Segoe UI Black"/>
                <a:cs typeface="Segoe UI Black"/>
              </a:rPr>
              <a:t> energía</a:t>
            </a:r>
            <a:endParaRPr sz="3200">
              <a:latin typeface="Segoe UI Black"/>
              <a:cs typeface="Segoe UI Black"/>
            </a:endParaRPr>
          </a:p>
          <a:p>
            <a:pPr algn="ctr" marL="12700" marR="5080" indent="-1905">
              <a:lnSpc>
                <a:spcPct val="100000"/>
              </a:lnSpc>
              <a:spcBef>
                <a:spcPts val="2065"/>
              </a:spcBef>
            </a:pPr>
            <a:r>
              <a:rPr dirty="0" sz="1800" spc="-5">
                <a:latin typeface="Segoe UI Black"/>
                <a:cs typeface="Segoe UI Black"/>
              </a:rPr>
              <a:t>Desde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hace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décadas,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contaminación</a:t>
            </a:r>
            <a:r>
              <a:rPr dirty="0" sz="1800" spc="-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atmosférica,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calentamiento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global,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pérdida</a:t>
            </a:r>
            <a:r>
              <a:rPr dirty="0" sz="1800" spc="-5">
                <a:latin typeface="Segoe UI Black"/>
                <a:cs typeface="Segoe UI Black"/>
              </a:rPr>
              <a:t> de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biodiversidad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agotamiento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recursos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parecen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abocarnos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a una </a:t>
            </a:r>
            <a:r>
              <a:rPr dirty="0" sz="1800" spc="-5">
                <a:latin typeface="Segoe UI Black"/>
                <a:cs typeface="Segoe UI Black"/>
              </a:rPr>
              <a:t>catástrofe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sin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precedentes.</a:t>
            </a:r>
            <a:endParaRPr sz="18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Segoe UI Black"/>
              <a:cs typeface="Segoe UI Black"/>
            </a:endParaRPr>
          </a:p>
          <a:p>
            <a:pPr algn="ctr" marL="1669414" marR="246379" indent="-635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Vivimos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antropoceno,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nueva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época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geológica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caracterizada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grave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impacto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humanos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sobre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planeta.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88865" y="2731858"/>
            <a:ext cx="1280160" cy="4008120"/>
            <a:chOff x="4388865" y="2731858"/>
            <a:chExt cx="1280160" cy="40081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865" y="2731858"/>
              <a:ext cx="1280033" cy="10128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1410" y="5514911"/>
              <a:ext cx="1194981" cy="122497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582661" y="6471005"/>
            <a:ext cx="2508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participativos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35196" y="3927602"/>
            <a:ext cx="1423924" cy="132410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793104" y="4203572"/>
            <a:ext cx="6084570" cy="2292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01320" marR="15875" indent="444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Detrás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subyace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nuestro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modelo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desarrollo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urbano-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agroindustrial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gracias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cual</a:t>
            </a:r>
            <a:r>
              <a:rPr dirty="0" sz="1600" spc="-5">
                <a:latin typeface="Segoe UI Black"/>
                <a:cs typeface="Segoe UI Black"/>
              </a:rPr>
              <a:t> 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huella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humano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sobrepasado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límites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planetarios</a:t>
            </a:r>
            <a:endParaRPr sz="16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</a:pPr>
            <a:endParaRPr sz="2100">
              <a:latin typeface="Segoe UI Black"/>
              <a:cs typeface="Segoe UI Black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1575"/>
              </a:spcBef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“capitalismo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fósil”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agota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recursos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energéticos</a:t>
            </a:r>
            <a:r>
              <a:rPr dirty="0" sz="1600" spc="1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crecientes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emisiones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gases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efecto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invernadero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están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conduciendo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clima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pueden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irreversibles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si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no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adoptamos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transición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9409" y="6547510"/>
            <a:ext cx="274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Segoe UI Black"/>
                <a:cs typeface="Segoe UI Black"/>
              </a:rPr>
              <a:t>15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70700"/>
            <a:chOff x="0" y="0"/>
            <a:chExt cx="121920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32656"/>
              <a:ext cx="8144509" cy="6825615"/>
            </a:xfrm>
            <a:custGeom>
              <a:avLst/>
              <a:gdLst/>
              <a:ahLst/>
              <a:cxnLst/>
              <a:rect l="l" t="t" r="r" b="b"/>
              <a:pathLst>
                <a:path w="8144509" h="6825615">
                  <a:moveTo>
                    <a:pt x="8144509" y="0"/>
                  </a:moveTo>
                  <a:lnTo>
                    <a:pt x="0" y="0"/>
                  </a:lnTo>
                  <a:lnTo>
                    <a:pt x="0" y="6825340"/>
                  </a:lnTo>
                  <a:lnTo>
                    <a:pt x="8144509" y="682534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845" y="54990"/>
            <a:ext cx="23571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75"/>
              <a:t> </a:t>
            </a:r>
            <a:r>
              <a:rPr dirty="0" spc="-5"/>
              <a:t>Contexto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70019" y="219837"/>
            <a:ext cx="7523480" cy="4738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40485" marR="15240" indent="-122301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Los espacios urbanos </a:t>
            </a:r>
            <a:r>
              <a:rPr dirty="0" sz="3200">
                <a:latin typeface="Segoe UI Black"/>
                <a:cs typeface="Segoe UI Black"/>
              </a:rPr>
              <a:t>son </a:t>
            </a:r>
            <a:r>
              <a:rPr dirty="0" sz="3200" spc="-5">
                <a:latin typeface="Segoe UI Black"/>
                <a:cs typeface="Segoe UI Black"/>
              </a:rPr>
              <a:t>claves para </a:t>
            </a:r>
            <a:r>
              <a:rPr dirty="0" sz="3200" spc="-87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superar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el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actual</a:t>
            </a:r>
            <a:r>
              <a:rPr dirty="0" sz="320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modelo</a:t>
            </a:r>
            <a:endParaRPr sz="3200">
              <a:latin typeface="Segoe UI Black"/>
              <a:cs typeface="Segoe UI Black"/>
            </a:endParaRPr>
          </a:p>
          <a:p>
            <a:pPr marL="12700" marR="213995" indent="276860">
              <a:lnSpc>
                <a:spcPct val="100000"/>
              </a:lnSpc>
              <a:spcBef>
                <a:spcPts val="2065"/>
              </a:spcBef>
            </a:pP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transformación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ciudades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españolas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los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70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un 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modelo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“mediterráneo”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(compacto,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diverso,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complejo) </a:t>
            </a:r>
            <a:r>
              <a:rPr dirty="0" sz="1800">
                <a:latin typeface="Segoe UI Black"/>
                <a:cs typeface="Segoe UI Black"/>
              </a:rPr>
              <a:t>a</a:t>
            </a:r>
            <a:r>
              <a:rPr dirty="0" sz="1800" spc="-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otro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endParaRPr sz="1800">
              <a:latin typeface="Segoe UI Black"/>
              <a:cs typeface="Segoe UI Black"/>
            </a:endParaRPr>
          </a:p>
          <a:p>
            <a:pPr marL="1009015">
              <a:lnSpc>
                <a:spcPct val="100000"/>
              </a:lnSpc>
            </a:pPr>
            <a:r>
              <a:rPr dirty="0" sz="1800" spc="-5">
                <a:latin typeface="Segoe UI Black"/>
                <a:cs typeface="Segoe UI Black"/>
              </a:rPr>
              <a:t>“mancha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aceite”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disparó</a:t>
            </a:r>
            <a:r>
              <a:rPr dirty="0" sz="1800">
                <a:latin typeface="Segoe UI Black"/>
                <a:cs typeface="Segoe UI Black"/>
              </a:rPr>
              <a:t> su huella</a:t>
            </a:r>
            <a:r>
              <a:rPr dirty="0" sz="1800" spc="-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ecológica</a:t>
            </a:r>
            <a:endParaRPr sz="18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Segoe UI Black"/>
              <a:cs typeface="Segoe UI Black"/>
            </a:endParaRPr>
          </a:p>
          <a:p>
            <a:pPr algn="ctr" marL="1400810" marR="184150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Ocupación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explosiva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desordenada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territorio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gracias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automóvil,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deteriorado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relaciones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zonas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naturales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circundantes</a:t>
            </a:r>
            <a:endParaRPr sz="16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Segoe UI Black"/>
              <a:cs typeface="Segoe UI Black"/>
            </a:endParaRPr>
          </a:p>
          <a:p>
            <a:pPr algn="ctr" marL="1393190" marR="5080" indent="3810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Pero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también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centros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claves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gobierno, </a:t>
            </a:r>
            <a:r>
              <a:rPr dirty="0" sz="1600" spc="-5">
                <a:latin typeface="Segoe UI Black"/>
                <a:cs typeface="Segoe UI Black"/>
              </a:rPr>
              <a:t> cultura,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innovación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cambio,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tienen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cierta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autonomía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recursos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autogobierno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relaciones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con </a:t>
            </a:r>
            <a:r>
              <a:rPr dirty="0" sz="1600" spc="-10">
                <a:latin typeface="Segoe UI Black"/>
                <a:cs typeface="Segoe UI Black"/>
              </a:rPr>
              <a:t>extraordinaria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capacidad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movilización 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influencia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6911" y="5481320"/>
            <a:ext cx="575627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Desde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punto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vista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deben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actuar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sobre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reducción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demanda,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ahorro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eficiencia,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generación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comercialización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renovables,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justicia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cultural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respecto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76471" y="2654300"/>
            <a:ext cx="1198880" cy="2213610"/>
            <a:chOff x="4276471" y="2654300"/>
            <a:chExt cx="1198880" cy="22136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5244" y="2654300"/>
              <a:ext cx="1109662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6471" y="3928325"/>
              <a:ext cx="1118577" cy="93945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0661" y="5541873"/>
            <a:ext cx="1114425" cy="101878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789409" y="6547510"/>
            <a:ext cx="274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Segoe UI Black"/>
                <a:cs typeface="Segoe UI Black"/>
              </a:rPr>
              <a:t>16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70700"/>
            <a:chOff x="0" y="0"/>
            <a:chExt cx="121920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32656"/>
              <a:ext cx="8144509" cy="6825615"/>
            </a:xfrm>
            <a:custGeom>
              <a:avLst/>
              <a:gdLst/>
              <a:ahLst/>
              <a:cxnLst/>
              <a:rect l="l" t="t" r="r" b="b"/>
              <a:pathLst>
                <a:path w="8144509" h="6825615">
                  <a:moveTo>
                    <a:pt x="8144509" y="0"/>
                  </a:moveTo>
                  <a:lnTo>
                    <a:pt x="0" y="0"/>
                  </a:lnTo>
                  <a:lnTo>
                    <a:pt x="0" y="6825340"/>
                  </a:lnTo>
                  <a:lnTo>
                    <a:pt x="8144509" y="682534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845" y="54990"/>
            <a:ext cx="23571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75"/>
              <a:t> </a:t>
            </a:r>
            <a:r>
              <a:rPr dirty="0" spc="-5"/>
              <a:t>Contexto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2963" y="219837"/>
            <a:ext cx="7609840" cy="458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1814" marR="5080" indent="-1668145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La participación ciudadana local en el </a:t>
            </a:r>
            <a:r>
              <a:rPr dirty="0" sz="3200" spc="-87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ámbito</a:t>
            </a:r>
            <a:r>
              <a:rPr dirty="0" sz="3200" spc="-2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de</a:t>
            </a:r>
            <a:r>
              <a:rPr dirty="0" sz="3200" spc="-20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la</a:t>
            </a:r>
            <a:r>
              <a:rPr dirty="0" sz="3200" spc="-5">
                <a:latin typeface="Segoe UI Black"/>
                <a:cs typeface="Segoe UI Black"/>
              </a:rPr>
              <a:t> energía</a:t>
            </a:r>
            <a:endParaRPr sz="3200">
              <a:latin typeface="Segoe UI Black"/>
              <a:cs typeface="Segoe UI Black"/>
            </a:endParaRPr>
          </a:p>
          <a:p>
            <a:pPr algn="ctr" marL="12700" marR="165100">
              <a:lnSpc>
                <a:spcPct val="100000"/>
              </a:lnSpc>
              <a:spcBef>
                <a:spcPts val="2065"/>
              </a:spcBef>
            </a:pP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participación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interacción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entre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Estado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 </a:t>
            </a:r>
            <a:r>
              <a:rPr dirty="0" sz="1800" spc="-5">
                <a:latin typeface="Segoe UI Black"/>
                <a:cs typeface="Segoe UI Black"/>
              </a:rPr>
              <a:t>la sociedad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civil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 influye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toma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-10">
                <a:latin typeface="Segoe UI Black"/>
                <a:cs typeface="Segoe UI Black"/>
              </a:rPr>
              <a:t> decisiones,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basada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implicación</a:t>
            </a:r>
            <a:r>
              <a:rPr dirty="0" sz="1800" spc="-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</a:t>
            </a:r>
            <a:r>
              <a:rPr dirty="0" sz="1800">
                <a:latin typeface="Segoe UI Black"/>
                <a:cs typeface="Segoe UI Black"/>
              </a:rPr>
              <a:t> una</a:t>
            </a:r>
            <a:r>
              <a:rPr dirty="0" sz="1800" spc="-5">
                <a:latin typeface="Segoe UI Black"/>
                <a:cs typeface="Segoe UI Black"/>
              </a:rPr>
              <a:t> ciudadanía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desea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ser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parte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estas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decisiones</a:t>
            </a:r>
            <a:endParaRPr sz="18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Segoe UI Black"/>
              <a:cs typeface="Segoe UI Black"/>
            </a:endParaRPr>
          </a:p>
          <a:p>
            <a:pPr algn="ctr" marL="1492250" marR="228600" indent="-4445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Reflexionar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sobre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invita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repensar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democracia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construir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mundo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permita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reconciliación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sociedad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 naturaleza</a:t>
            </a:r>
            <a:endParaRPr sz="16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Segoe UI Black"/>
              <a:cs typeface="Segoe UI Black"/>
            </a:endParaRPr>
          </a:p>
          <a:p>
            <a:pPr algn="ctr" marL="1562735" marR="125095" indent="635">
              <a:lnSpc>
                <a:spcPct val="100000"/>
              </a:lnSpc>
            </a:pP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tiene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paradigma: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democracia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incluidas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decisiones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sobre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fenómeno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0608" y="5497169"/>
            <a:ext cx="60452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España,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activa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ámbito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sido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limitada.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Algunos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liderados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gobiernos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locales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incluido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balance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todavía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insuficiente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39844" y="2687281"/>
            <a:ext cx="1143000" cy="2339975"/>
            <a:chOff x="4339844" y="2687281"/>
            <a:chExt cx="1143000" cy="23399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5244" y="2687281"/>
              <a:ext cx="1060411" cy="10842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844" y="3934472"/>
              <a:ext cx="1143000" cy="109256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4011" y="5210848"/>
            <a:ext cx="1204912" cy="115728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764009" y="6531883"/>
            <a:ext cx="32575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17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70700"/>
            <a:chOff x="0" y="0"/>
            <a:chExt cx="121920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32656"/>
              <a:ext cx="8144509" cy="6825615"/>
            </a:xfrm>
            <a:custGeom>
              <a:avLst/>
              <a:gdLst/>
              <a:ahLst/>
              <a:cxnLst/>
              <a:rect l="l" t="t" r="r" b="b"/>
              <a:pathLst>
                <a:path w="8144509" h="6825615">
                  <a:moveTo>
                    <a:pt x="8144509" y="0"/>
                  </a:moveTo>
                  <a:lnTo>
                    <a:pt x="0" y="0"/>
                  </a:lnTo>
                  <a:lnTo>
                    <a:pt x="0" y="6825340"/>
                  </a:lnTo>
                  <a:lnTo>
                    <a:pt x="8144509" y="682534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845" y="54990"/>
            <a:ext cx="23571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dirty="0" spc="-75"/>
              <a:t> </a:t>
            </a:r>
            <a:r>
              <a:rPr dirty="0" spc="-5"/>
              <a:t>Contexto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1333" y="219837"/>
            <a:ext cx="58978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Las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Comunidades</a:t>
            </a:r>
            <a:r>
              <a:rPr dirty="0" sz="3200" spc="-5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Energéticas</a:t>
            </a:r>
            <a:endParaRPr sz="32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0207" y="964133"/>
            <a:ext cx="73399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Segoe UI Black"/>
                <a:cs typeface="Segoe UI Black"/>
              </a:rPr>
              <a:t>Forman parte de </a:t>
            </a:r>
            <a:r>
              <a:rPr dirty="0" sz="1800">
                <a:latin typeface="Segoe UI Black"/>
                <a:cs typeface="Segoe UI Black"/>
              </a:rPr>
              <a:t>un </a:t>
            </a:r>
            <a:r>
              <a:rPr dirty="0" sz="1800" spc="-5">
                <a:latin typeface="Segoe UI Black"/>
                <a:cs typeface="Segoe UI Black"/>
              </a:rPr>
              <a:t>movimiento ciudadano de transición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energética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abajo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arriba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articulado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alrededor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del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autoconsumo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colectivo</a:t>
            </a:r>
            <a:r>
              <a:rPr dirty="0" sz="1800" spc="-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con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 deseo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superar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“capitalismo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fósil”, combatir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-10">
                <a:latin typeface="Segoe UI Black"/>
                <a:cs typeface="Segoe UI Black"/>
              </a:rPr>
              <a:t> pobreza </a:t>
            </a:r>
            <a:r>
              <a:rPr dirty="0" sz="1800" spc="-5">
                <a:latin typeface="Segoe UI Black"/>
                <a:cs typeface="Segoe UI Black"/>
              </a:rPr>
              <a:t>energética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</a:t>
            </a:r>
            <a:r>
              <a:rPr dirty="0" sz="1800" spc="-5">
                <a:latin typeface="Segoe UI Black"/>
                <a:cs typeface="Segoe UI Black"/>
              </a:rPr>
              <a:t> alcanzar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soberanía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energética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1105" y="2779902"/>
            <a:ext cx="6118860" cy="1957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120014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impulso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estado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asociado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promulgación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iniciativas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legislativas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ámbito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europeo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promoción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renovables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algunos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países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europeos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últimos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años.</a:t>
            </a:r>
            <a:endParaRPr sz="16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Segoe UI Black"/>
              <a:cs typeface="Segoe UI Black"/>
            </a:endParaRPr>
          </a:p>
          <a:p>
            <a:pPr marL="643255" marR="5080" indent="-506095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Generan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y/o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distribuyen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comercializan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renovable,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sensibilizan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actúan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contra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pobreza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3008" y="5544413"/>
            <a:ext cx="57442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sustentan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existencia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promoción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endParaRPr sz="1600">
              <a:latin typeface="Segoe UI Black"/>
              <a:cs typeface="Segoe UI Black"/>
            </a:endParaRPr>
          </a:p>
          <a:p>
            <a:pPr marL="83820">
              <a:lnSpc>
                <a:spcPct val="100000"/>
              </a:lnSpc>
            </a:pP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activa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socialmente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innovadores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14011" y="2757677"/>
            <a:ext cx="1205230" cy="3610610"/>
            <a:chOff x="4414011" y="2757677"/>
            <a:chExt cx="1205230" cy="36106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4011" y="5210848"/>
              <a:ext cx="1204912" cy="11572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6744" y="2757677"/>
              <a:ext cx="946696" cy="904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6744" y="3984993"/>
              <a:ext cx="811491" cy="100470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764009" y="6531883"/>
            <a:ext cx="32575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17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08" y="0"/>
                </a:moveTo>
                <a:lnTo>
                  <a:pt x="0" y="0"/>
                </a:lnTo>
                <a:lnTo>
                  <a:pt x="0" y="6858000"/>
                </a:lnTo>
                <a:lnTo>
                  <a:pt x="7742808" y="6858000"/>
                </a:lnTo>
                <a:lnTo>
                  <a:pt x="7742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302" y="121107"/>
            <a:ext cx="7305675" cy="404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935" marR="227965" indent="-62865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Segoe UI"/>
                <a:cs typeface="Segoe UI"/>
              </a:rPr>
              <a:t>Cádiz:</a:t>
            </a:r>
            <a:r>
              <a:rPr dirty="0" sz="3200" b="1">
                <a:latin typeface="Segoe UI"/>
                <a:cs typeface="Segoe UI"/>
              </a:rPr>
              <a:t> Mesa 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25" b="1">
                <a:latin typeface="Segoe UI"/>
                <a:cs typeface="Segoe UI"/>
              </a:rPr>
              <a:t>Transición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spc="-10" b="1">
                <a:latin typeface="Segoe UI"/>
                <a:cs typeface="Segoe UI"/>
              </a:rPr>
              <a:t>energética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contra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20" b="1">
                <a:latin typeface="Segoe UI"/>
                <a:cs typeface="Segoe UI"/>
              </a:rPr>
              <a:t>Pobreza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endParaRPr sz="3200">
              <a:latin typeface="Segoe UI"/>
              <a:cs typeface="Segoe UI"/>
            </a:endParaRPr>
          </a:p>
          <a:p>
            <a:pPr marL="1805939" marR="195580" indent="-1783714">
              <a:lnSpc>
                <a:spcPct val="100000"/>
              </a:lnSpc>
              <a:spcBef>
                <a:spcPts val="1455"/>
              </a:spcBef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Participación ciudadana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para</a:t>
            </a:r>
            <a:r>
              <a:rPr dirty="0" u="heavy" sz="1800" spc="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co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-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diseñar</a:t>
            </a:r>
            <a:r>
              <a:rPr dirty="0" u="heavy" sz="18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impulsar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políticas de </a:t>
            </a:r>
            <a:r>
              <a:rPr dirty="0" sz="1800" spc="-484">
                <a:solidFill>
                  <a:srgbClr val="0462C1"/>
                </a:solidFill>
                <a:latin typeface="Segoe UI Black"/>
                <a:cs typeface="Segoe UI Black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energía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sostenibles</a:t>
            </a:r>
            <a:r>
              <a:rPr dirty="0" u="heavy" sz="1800" spc="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 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inclusivas</a:t>
            </a:r>
            <a:endParaRPr sz="18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spcBef>
                <a:spcPts val="1019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Espacios </a:t>
            </a:r>
            <a:r>
              <a:rPr dirty="0" sz="1700" spc="-5">
                <a:latin typeface="Segoe UI Black"/>
                <a:cs typeface="Segoe UI Black"/>
              </a:rPr>
              <a:t>creados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2015 por </a:t>
            </a:r>
            <a:r>
              <a:rPr dirty="0" sz="1700">
                <a:latin typeface="Segoe UI Black"/>
                <a:cs typeface="Segoe UI Black"/>
              </a:rPr>
              <a:t>el Ayuntamiento </a:t>
            </a:r>
            <a:r>
              <a:rPr dirty="0" sz="1700" spc="-5">
                <a:latin typeface="Segoe UI Black"/>
                <a:cs typeface="Segoe UI Black"/>
              </a:rPr>
              <a:t>de Cádiz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los que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ciudadanía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reúne periódicamente para participar </a:t>
            </a:r>
            <a:r>
              <a:rPr dirty="0" sz="1700">
                <a:latin typeface="Segoe UI Black"/>
                <a:cs typeface="Segoe UI Black"/>
              </a:rPr>
              <a:t>en la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definición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del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futuro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energético</a:t>
            </a:r>
            <a:r>
              <a:rPr dirty="0" sz="1700" spc="-4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 ciudad.</a:t>
            </a:r>
            <a:endParaRPr sz="1700">
              <a:latin typeface="Segoe UI Black"/>
              <a:cs typeface="Segoe UI Black"/>
            </a:endParaRPr>
          </a:p>
          <a:p>
            <a:pPr marL="299085" marR="13970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Constituyen </a:t>
            </a:r>
            <a:r>
              <a:rPr dirty="0" sz="1700" spc="-5">
                <a:latin typeface="Segoe UI Black"/>
                <a:cs typeface="Segoe UI Black"/>
              </a:rPr>
              <a:t>herramientas para impulsar </a:t>
            </a:r>
            <a:r>
              <a:rPr dirty="0" sz="1700">
                <a:latin typeface="Segoe UI Black"/>
                <a:cs typeface="Segoe UI Black"/>
              </a:rPr>
              <a:t>un </a:t>
            </a:r>
            <a:r>
              <a:rPr dirty="0" sz="1700" spc="-5">
                <a:latin typeface="Segoe UI Black"/>
                <a:cs typeface="Segoe UI Black"/>
              </a:rPr>
              <a:t>cambio </a:t>
            </a:r>
            <a:r>
              <a:rPr dirty="0" sz="1700">
                <a:latin typeface="Segoe UI Black"/>
                <a:cs typeface="Segoe UI Black"/>
              </a:rPr>
              <a:t>en el modelo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la cultura energéticas, </a:t>
            </a:r>
            <a:r>
              <a:rPr dirty="0" sz="1700">
                <a:latin typeface="Segoe UI Black"/>
                <a:cs typeface="Segoe UI Black"/>
              </a:rPr>
              <a:t>a través </a:t>
            </a:r>
            <a:r>
              <a:rPr dirty="0" sz="1700" spc="-5">
                <a:latin typeface="Segoe UI Black"/>
                <a:cs typeface="Segoe UI Black"/>
              </a:rPr>
              <a:t>de la participación </a:t>
            </a:r>
            <a:r>
              <a:rPr dirty="0" sz="1700">
                <a:latin typeface="Segoe UI Black"/>
                <a:cs typeface="Segoe UI Black"/>
              </a:rPr>
              <a:t>y el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empoderamiento de la ciudadanía </a:t>
            </a:r>
            <a:r>
              <a:rPr dirty="0" sz="1700">
                <a:latin typeface="Segoe UI Black"/>
                <a:cs typeface="Segoe UI Black"/>
              </a:rPr>
              <a:t>y las </a:t>
            </a:r>
            <a:r>
              <a:rPr dirty="0" sz="1700" spc="-5">
                <a:latin typeface="Segoe UI Black"/>
                <a:cs typeface="Segoe UI Black"/>
              </a:rPr>
              <a:t>trabajadoras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trabajadores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municipales.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2120" y="4171476"/>
            <a:ext cx="4587748" cy="2573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67" y="6460864"/>
            <a:ext cx="425450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007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742808" y="6858000"/>
                  </a:lnTo>
                  <a:lnTo>
                    <a:pt x="7742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047858" y="744474"/>
            <a:ext cx="147955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309245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Segoe UI Black"/>
                <a:cs typeface="Segoe UI Black"/>
              </a:rPr>
              <a:t>0. </a:t>
            </a:r>
            <a:r>
              <a:rPr dirty="0" sz="3200" spc="-10">
                <a:latin typeface="Segoe UI Black"/>
                <a:cs typeface="Segoe UI Black"/>
              </a:rPr>
              <a:t>El </a:t>
            </a:r>
            <a:r>
              <a:rPr dirty="0" sz="3200" spc="-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camino</a:t>
            </a:r>
            <a:endParaRPr sz="3200">
              <a:latin typeface="Segoe UI Black"/>
              <a:cs typeface="Segoe UI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6115" y="1978151"/>
            <a:ext cx="7130415" cy="3337560"/>
            <a:chOff x="216115" y="1978151"/>
            <a:chExt cx="7130415" cy="3337560"/>
          </a:xfrm>
        </p:grpSpPr>
        <p:sp>
          <p:nvSpPr>
            <p:cNvPr id="9" name="object 9"/>
            <p:cNvSpPr/>
            <p:nvPr/>
          </p:nvSpPr>
          <p:spPr>
            <a:xfrm>
              <a:off x="6019419" y="2694939"/>
              <a:ext cx="1326515" cy="2620645"/>
            </a:xfrm>
            <a:custGeom>
              <a:avLst/>
              <a:gdLst/>
              <a:ahLst/>
              <a:cxnLst/>
              <a:rect l="l" t="t" r="r" b="b"/>
              <a:pathLst>
                <a:path w="1326515" h="2620645">
                  <a:moveTo>
                    <a:pt x="1326515" y="0"/>
                  </a:moveTo>
                  <a:lnTo>
                    <a:pt x="0" y="0"/>
                  </a:lnTo>
                  <a:lnTo>
                    <a:pt x="0" y="2620391"/>
                  </a:lnTo>
                  <a:lnTo>
                    <a:pt x="1326515" y="2620391"/>
                  </a:lnTo>
                  <a:lnTo>
                    <a:pt x="1326515" y="0"/>
                  </a:lnTo>
                  <a:close/>
                </a:path>
              </a:pathLst>
            </a:custGeom>
            <a:solidFill>
              <a:srgbClr val="6FAC46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76391" y="2351912"/>
              <a:ext cx="343535" cy="2963545"/>
            </a:xfrm>
            <a:custGeom>
              <a:avLst/>
              <a:gdLst/>
              <a:ahLst/>
              <a:cxnLst/>
              <a:rect l="l" t="t" r="r" b="b"/>
              <a:pathLst>
                <a:path w="343535" h="2963545">
                  <a:moveTo>
                    <a:pt x="0" y="0"/>
                  </a:moveTo>
                  <a:lnTo>
                    <a:pt x="0" y="2620391"/>
                  </a:lnTo>
                  <a:lnTo>
                    <a:pt x="343027" y="2963418"/>
                  </a:lnTo>
                  <a:lnTo>
                    <a:pt x="343027" y="34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A39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76391" y="2351912"/>
              <a:ext cx="1670050" cy="343535"/>
            </a:xfrm>
            <a:custGeom>
              <a:avLst/>
              <a:gdLst/>
              <a:ahLst/>
              <a:cxnLst/>
              <a:rect l="l" t="t" r="r" b="b"/>
              <a:pathLst>
                <a:path w="1670050" h="343535">
                  <a:moveTo>
                    <a:pt x="1326514" y="0"/>
                  </a:moveTo>
                  <a:lnTo>
                    <a:pt x="0" y="0"/>
                  </a:lnTo>
                  <a:lnTo>
                    <a:pt x="343027" y="343026"/>
                  </a:lnTo>
                  <a:lnTo>
                    <a:pt x="1669541" y="343026"/>
                  </a:lnTo>
                  <a:lnTo>
                    <a:pt x="1326514" y="0"/>
                  </a:lnTo>
                  <a:close/>
                </a:path>
              </a:pathLst>
            </a:custGeom>
            <a:solidFill>
              <a:srgbClr val="8BBC6B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47946" y="3143884"/>
              <a:ext cx="1330325" cy="2171700"/>
            </a:xfrm>
            <a:custGeom>
              <a:avLst/>
              <a:gdLst/>
              <a:ahLst/>
              <a:cxnLst/>
              <a:rect l="l" t="t" r="r" b="b"/>
              <a:pathLst>
                <a:path w="1330325" h="2171700">
                  <a:moveTo>
                    <a:pt x="1330325" y="0"/>
                  </a:moveTo>
                  <a:lnTo>
                    <a:pt x="0" y="0"/>
                  </a:lnTo>
                  <a:lnTo>
                    <a:pt x="0" y="2171446"/>
                  </a:lnTo>
                  <a:lnTo>
                    <a:pt x="1330325" y="2171446"/>
                  </a:lnTo>
                  <a:lnTo>
                    <a:pt x="1330325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08728" y="2804540"/>
              <a:ext cx="339725" cy="2510790"/>
            </a:xfrm>
            <a:custGeom>
              <a:avLst/>
              <a:gdLst/>
              <a:ahLst/>
              <a:cxnLst/>
              <a:rect l="l" t="t" r="r" b="b"/>
              <a:pathLst>
                <a:path w="339725" h="2510790">
                  <a:moveTo>
                    <a:pt x="0" y="0"/>
                  </a:moveTo>
                  <a:lnTo>
                    <a:pt x="0" y="2171573"/>
                  </a:lnTo>
                  <a:lnTo>
                    <a:pt x="339217" y="2510790"/>
                  </a:lnTo>
                  <a:lnTo>
                    <a:pt x="339217" y="339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5C9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08728" y="2804540"/>
              <a:ext cx="1670050" cy="339725"/>
            </a:xfrm>
            <a:custGeom>
              <a:avLst/>
              <a:gdLst/>
              <a:ahLst/>
              <a:cxnLst/>
              <a:rect l="l" t="t" r="r" b="b"/>
              <a:pathLst>
                <a:path w="1670050" h="339725">
                  <a:moveTo>
                    <a:pt x="1330198" y="0"/>
                  </a:moveTo>
                  <a:lnTo>
                    <a:pt x="0" y="0"/>
                  </a:lnTo>
                  <a:lnTo>
                    <a:pt x="339217" y="339344"/>
                  </a:lnTo>
                  <a:lnTo>
                    <a:pt x="1669542" y="339344"/>
                  </a:lnTo>
                  <a:lnTo>
                    <a:pt x="1330198" y="0"/>
                  </a:lnTo>
                  <a:close/>
                </a:path>
              </a:pathLst>
            </a:custGeom>
            <a:solidFill>
              <a:srgbClr val="698ED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281807" y="3555491"/>
              <a:ext cx="1325245" cy="1760220"/>
            </a:xfrm>
            <a:custGeom>
              <a:avLst/>
              <a:gdLst/>
              <a:ahLst/>
              <a:cxnLst/>
              <a:rect l="l" t="t" r="r" b="b"/>
              <a:pathLst>
                <a:path w="1325245" h="1760220">
                  <a:moveTo>
                    <a:pt x="1325244" y="0"/>
                  </a:moveTo>
                  <a:lnTo>
                    <a:pt x="0" y="0"/>
                  </a:lnTo>
                  <a:lnTo>
                    <a:pt x="0" y="1759838"/>
                  </a:lnTo>
                  <a:lnTo>
                    <a:pt x="1325244" y="1759838"/>
                  </a:lnTo>
                  <a:lnTo>
                    <a:pt x="1325244" y="0"/>
                  </a:lnTo>
                  <a:close/>
                </a:path>
              </a:pathLst>
            </a:custGeom>
            <a:solidFill>
              <a:srgbClr val="EC7C3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37510" y="3211194"/>
              <a:ext cx="344805" cy="2104390"/>
            </a:xfrm>
            <a:custGeom>
              <a:avLst/>
              <a:gdLst/>
              <a:ahLst/>
              <a:cxnLst/>
              <a:rect l="l" t="t" r="r" b="b"/>
              <a:pathLst>
                <a:path w="344804" h="2104390">
                  <a:moveTo>
                    <a:pt x="0" y="0"/>
                  </a:moveTo>
                  <a:lnTo>
                    <a:pt x="0" y="1759838"/>
                  </a:lnTo>
                  <a:lnTo>
                    <a:pt x="344297" y="2104135"/>
                  </a:lnTo>
                  <a:lnTo>
                    <a:pt x="344297" y="344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32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37510" y="3211194"/>
              <a:ext cx="1670050" cy="344805"/>
            </a:xfrm>
            <a:custGeom>
              <a:avLst/>
              <a:gdLst/>
              <a:ahLst/>
              <a:cxnLst/>
              <a:rect l="l" t="t" r="r" b="b"/>
              <a:pathLst>
                <a:path w="1670050" h="344804">
                  <a:moveTo>
                    <a:pt x="1325244" y="0"/>
                  </a:moveTo>
                  <a:lnTo>
                    <a:pt x="0" y="0"/>
                  </a:lnTo>
                  <a:lnTo>
                    <a:pt x="344297" y="344296"/>
                  </a:lnTo>
                  <a:lnTo>
                    <a:pt x="1669541" y="344296"/>
                  </a:lnTo>
                  <a:lnTo>
                    <a:pt x="1325244" y="0"/>
                  </a:lnTo>
                  <a:close/>
                </a:path>
              </a:pathLst>
            </a:custGeom>
            <a:solidFill>
              <a:srgbClr val="F0955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28367" y="4008500"/>
              <a:ext cx="1310640" cy="1306830"/>
            </a:xfrm>
            <a:custGeom>
              <a:avLst/>
              <a:gdLst/>
              <a:ahLst/>
              <a:cxnLst/>
              <a:rect l="l" t="t" r="r" b="b"/>
              <a:pathLst>
                <a:path w="1310639" h="1306829">
                  <a:moveTo>
                    <a:pt x="1310513" y="0"/>
                  </a:moveTo>
                  <a:lnTo>
                    <a:pt x="0" y="0"/>
                  </a:lnTo>
                  <a:lnTo>
                    <a:pt x="0" y="1306830"/>
                  </a:lnTo>
                  <a:lnTo>
                    <a:pt x="1310513" y="1306830"/>
                  </a:lnTo>
                  <a:lnTo>
                    <a:pt x="1310513" y="0"/>
                  </a:lnTo>
                  <a:close/>
                </a:path>
              </a:pathLst>
            </a:custGeom>
            <a:solidFill>
              <a:srgbClr val="5B9BD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69211" y="3649472"/>
              <a:ext cx="359410" cy="1666239"/>
            </a:xfrm>
            <a:custGeom>
              <a:avLst/>
              <a:gdLst/>
              <a:ahLst/>
              <a:cxnLst/>
              <a:rect l="l" t="t" r="r" b="b"/>
              <a:pathLst>
                <a:path w="359410" h="1666239">
                  <a:moveTo>
                    <a:pt x="0" y="0"/>
                  </a:moveTo>
                  <a:lnTo>
                    <a:pt x="0" y="1306829"/>
                  </a:lnTo>
                  <a:lnTo>
                    <a:pt x="359156" y="1665858"/>
                  </a:lnTo>
                  <a:lnTo>
                    <a:pt x="359156" y="359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CAB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69211" y="3649472"/>
              <a:ext cx="1670050" cy="359410"/>
            </a:xfrm>
            <a:custGeom>
              <a:avLst/>
              <a:gdLst/>
              <a:ahLst/>
              <a:cxnLst/>
              <a:rect l="l" t="t" r="r" b="b"/>
              <a:pathLst>
                <a:path w="1670050" h="359410">
                  <a:moveTo>
                    <a:pt x="1310513" y="0"/>
                  </a:moveTo>
                  <a:lnTo>
                    <a:pt x="0" y="0"/>
                  </a:lnTo>
                  <a:lnTo>
                    <a:pt x="359156" y="359028"/>
                  </a:lnTo>
                  <a:lnTo>
                    <a:pt x="1669542" y="359028"/>
                  </a:lnTo>
                  <a:lnTo>
                    <a:pt x="1310513" y="0"/>
                  </a:lnTo>
                  <a:close/>
                </a:path>
              </a:pathLst>
            </a:custGeom>
            <a:solidFill>
              <a:srgbClr val="7AAEDD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24370" y="4417275"/>
              <a:ext cx="1361440" cy="898525"/>
            </a:xfrm>
            <a:custGeom>
              <a:avLst/>
              <a:gdLst/>
              <a:ahLst/>
              <a:cxnLst/>
              <a:rect l="l" t="t" r="r" b="b"/>
              <a:pathLst>
                <a:path w="1361439" h="898525">
                  <a:moveTo>
                    <a:pt x="1361312" y="0"/>
                  </a:moveTo>
                  <a:lnTo>
                    <a:pt x="0" y="0"/>
                  </a:lnTo>
                  <a:lnTo>
                    <a:pt x="0" y="898055"/>
                  </a:lnTo>
                  <a:lnTo>
                    <a:pt x="1361312" y="898055"/>
                  </a:lnTo>
                  <a:lnTo>
                    <a:pt x="1361312" y="0"/>
                  </a:lnTo>
                  <a:close/>
                </a:path>
              </a:pathLst>
            </a:custGeom>
            <a:solidFill>
              <a:srgbClr val="FFC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16115" y="4108957"/>
              <a:ext cx="308610" cy="1206500"/>
            </a:xfrm>
            <a:custGeom>
              <a:avLst/>
              <a:gdLst/>
              <a:ahLst/>
              <a:cxnLst/>
              <a:rect l="l" t="t" r="r" b="b"/>
              <a:pathLst>
                <a:path w="308609" h="1206500">
                  <a:moveTo>
                    <a:pt x="0" y="0"/>
                  </a:moveTo>
                  <a:lnTo>
                    <a:pt x="0" y="898144"/>
                  </a:lnTo>
                  <a:lnTo>
                    <a:pt x="308254" y="1206373"/>
                  </a:lnTo>
                  <a:lnTo>
                    <a:pt x="308254" y="308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A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6115" y="4108957"/>
              <a:ext cx="1670050" cy="308610"/>
            </a:xfrm>
            <a:custGeom>
              <a:avLst/>
              <a:gdLst/>
              <a:ahLst/>
              <a:cxnLst/>
              <a:rect l="l" t="t" r="r" b="b"/>
              <a:pathLst>
                <a:path w="1670050" h="308610">
                  <a:moveTo>
                    <a:pt x="1361224" y="0"/>
                  </a:moveTo>
                  <a:lnTo>
                    <a:pt x="0" y="0"/>
                  </a:lnTo>
                  <a:lnTo>
                    <a:pt x="308254" y="308356"/>
                  </a:lnTo>
                  <a:lnTo>
                    <a:pt x="1669580" y="308356"/>
                  </a:lnTo>
                  <a:lnTo>
                    <a:pt x="1361224" y="0"/>
                  </a:lnTo>
                  <a:close/>
                </a:path>
              </a:pathLst>
            </a:custGeom>
            <a:solidFill>
              <a:srgbClr val="FFCC31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2897" y="4084523"/>
              <a:ext cx="1313180" cy="375285"/>
            </a:xfrm>
            <a:custGeom>
              <a:avLst/>
              <a:gdLst/>
              <a:ahLst/>
              <a:cxnLst/>
              <a:rect l="l" t="t" r="r" b="b"/>
              <a:pathLst>
                <a:path w="1313180" h="375285">
                  <a:moveTo>
                    <a:pt x="1312799" y="0"/>
                  </a:moveTo>
                  <a:lnTo>
                    <a:pt x="0" y="0"/>
                  </a:lnTo>
                  <a:lnTo>
                    <a:pt x="0" y="374827"/>
                  </a:lnTo>
                  <a:lnTo>
                    <a:pt x="1312799" y="374827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6115" y="3727703"/>
              <a:ext cx="356870" cy="732155"/>
            </a:xfrm>
            <a:custGeom>
              <a:avLst/>
              <a:gdLst/>
              <a:ahLst/>
              <a:cxnLst/>
              <a:rect l="l" t="t" r="r" b="b"/>
              <a:pathLst>
                <a:path w="356870" h="732154">
                  <a:moveTo>
                    <a:pt x="0" y="0"/>
                  </a:moveTo>
                  <a:lnTo>
                    <a:pt x="0" y="374904"/>
                  </a:lnTo>
                  <a:lnTo>
                    <a:pt x="356781" y="731647"/>
                  </a:lnTo>
                  <a:lnTo>
                    <a:pt x="356781" y="356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16115" y="3727703"/>
              <a:ext cx="1670050" cy="356870"/>
            </a:xfrm>
            <a:custGeom>
              <a:avLst/>
              <a:gdLst/>
              <a:ahLst/>
              <a:cxnLst/>
              <a:rect l="l" t="t" r="r" b="b"/>
              <a:pathLst>
                <a:path w="1670050" h="356870">
                  <a:moveTo>
                    <a:pt x="1312710" y="0"/>
                  </a:moveTo>
                  <a:lnTo>
                    <a:pt x="0" y="0"/>
                  </a:lnTo>
                  <a:lnTo>
                    <a:pt x="356781" y="356870"/>
                  </a:lnTo>
                  <a:lnTo>
                    <a:pt x="1669580" y="356870"/>
                  </a:lnTo>
                  <a:lnTo>
                    <a:pt x="1312710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26082" y="3646246"/>
              <a:ext cx="1313180" cy="375285"/>
            </a:xfrm>
            <a:custGeom>
              <a:avLst/>
              <a:gdLst/>
              <a:ahLst/>
              <a:cxnLst/>
              <a:rect l="l" t="t" r="r" b="b"/>
              <a:pathLst>
                <a:path w="1313180" h="375285">
                  <a:moveTo>
                    <a:pt x="1312799" y="0"/>
                  </a:moveTo>
                  <a:lnTo>
                    <a:pt x="0" y="0"/>
                  </a:lnTo>
                  <a:lnTo>
                    <a:pt x="0" y="374827"/>
                  </a:lnTo>
                  <a:lnTo>
                    <a:pt x="1312799" y="374827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69211" y="3289426"/>
              <a:ext cx="356870" cy="732155"/>
            </a:xfrm>
            <a:custGeom>
              <a:avLst/>
              <a:gdLst/>
              <a:ahLst/>
              <a:cxnLst/>
              <a:rect l="l" t="t" r="r" b="b"/>
              <a:pathLst>
                <a:path w="356869" h="732154">
                  <a:moveTo>
                    <a:pt x="0" y="0"/>
                  </a:moveTo>
                  <a:lnTo>
                    <a:pt x="0" y="374777"/>
                  </a:lnTo>
                  <a:lnTo>
                    <a:pt x="356869" y="731647"/>
                  </a:lnTo>
                  <a:lnTo>
                    <a:pt x="356869" y="35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569211" y="3289426"/>
              <a:ext cx="1670050" cy="356870"/>
            </a:xfrm>
            <a:custGeom>
              <a:avLst/>
              <a:gdLst/>
              <a:ahLst/>
              <a:cxnLst/>
              <a:rect l="l" t="t" r="r" b="b"/>
              <a:pathLst>
                <a:path w="1670050" h="356870">
                  <a:moveTo>
                    <a:pt x="1312799" y="0"/>
                  </a:moveTo>
                  <a:lnTo>
                    <a:pt x="0" y="0"/>
                  </a:lnTo>
                  <a:lnTo>
                    <a:pt x="356869" y="356743"/>
                  </a:lnTo>
                  <a:lnTo>
                    <a:pt x="1669542" y="356743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7AAE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294253" y="3211652"/>
              <a:ext cx="1313180" cy="375285"/>
            </a:xfrm>
            <a:custGeom>
              <a:avLst/>
              <a:gdLst/>
              <a:ahLst/>
              <a:cxnLst/>
              <a:rect l="l" t="t" r="r" b="b"/>
              <a:pathLst>
                <a:path w="1313179" h="375285">
                  <a:moveTo>
                    <a:pt x="1312799" y="0"/>
                  </a:moveTo>
                  <a:lnTo>
                    <a:pt x="0" y="0"/>
                  </a:lnTo>
                  <a:lnTo>
                    <a:pt x="0" y="374827"/>
                  </a:lnTo>
                  <a:lnTo>
                    <a:pt x="1312799" y="374827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937510" y="2854832"/>
              <a:ext cx="356870" cy="732155"/>
            </a:xfrm>
            <a:custGeom>
              <a:avLst/>
              <a:gdLst/>
              <a:ahLst/>
              <a:cxnLst/>
              <a:rect l="l" t="t" r="r" b="b"/>
              <a:pathLst>
                <a:path w="356870" h="732154">
                  <a:moveTo>
                    <a:pt x="0" y="0"/>
                  </a:moveTo>
                  <a:lnTo>
                    <a:pt x="0" y="374776"/>
                  </a:lnTo>
                  <a:lnTo>
                    <a:pt x="356742" y="731646"/>
                  </a:lnTo>
                  <a:lnTo>
                    <a:pt x="356742" y="3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37510" y="2854832"/>
              <a:ext cx="1670050" cy="356870"/>
            </a:xfrm>
            <a:custGeom>
              <a:avLst/>
              <a:gdLst/>
              <a:ahLst/>
              <a:cxnLst/>
              <a:rect l="l" t="t" r="r" b="b"/>
              <a:pathLst>
                <a:path w="1670050" h="356869">
                  <a:moveTo>
                    <a:pt x="1312799" y="0"/>
                  </a:moveTo>
                  <a:lnTo>
                    <a:pt x="0" y="0"/>
                  </a:lnTo>
                  <a:lnTo>
                    <a:pt x="356742" y="356742"/>
                  </a:lnTo>
                  <a:lnTo>
                    <a:pt x="1669541" y="356742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F095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662551" y="2773248"/>
              <a:ext cx="1313180" cy="375285"/>
            </a:xfrm>
            <a:custGeom>
              <a:avLst/>
              <a:gdLst/>
              <a:ahLst/>
              <a:cxnLst/>
              <a:rect l="l" t="t" r="r" b="b"/>
              <a:pathLst>
                <a:path w="1313179" h="375285">
                  <a:moveTo>
                    <a:pt x="1312799" y="0"/>
                  </a:moveTo>
                  <a:lnTo>
                    <a:pt x="0" y="0"/>
                  </a:lnTo>
                  <a:lnTo>
                    <a:pt x="0" y="374827"/>
                  </a:lnTo>
                  <a:lnTo>
                    <a:pt x="1312799" y="374827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305808" y="2416555"/>
              <a:ext cx="356870" cy="731520"/>
            </a:xfrm>
            <a:custGeom>
              <a:avLst/>
              <a:gdLst/>
              <a:ahLst/>
              <a:cxnLst/>
              <a:rect l="l" t="t" r="r" b="b"/>
              <a:pathLst>
                <a:path w="356870" h="731519">
                  <a:moveTo>
                    <a:pt x="0" y="0"/>
                  </a:moveTo>
                  <a:lnTo>
                    <a:pt x="0" y="374777"/>
                  </a:lnTo>
                  <a:lnTo>
                    <a:pt x="356742" y="731520"/>
                  </a:lnTo>
                  <a:lnTo>
                    <a:pt x="356742" y="35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305808" y="2416555"/>
              <a:ext cx="1670050" cy="356870"/>
            </a:xfrm>
            <a:custGeom>
              <a:avLst/>
              <a:gdLst/>
              <a:ahLst/>
              <a:cxnLst/>
              <a:rect l="l" t="t" r="r" b="b"/>
              <a:pathLst>
                <a:path w="1670050" h="356869">
                  <a:moveTo>
                    <a:pt x="1312671" y="0"/>
                  </a:moveTo>
                  <a:lnTo>
                    <a:pt x="0" y="0"/>
                  </a:lnTo>
                  <a:lnTo>
                    <a:pt x="356742" y="356743"/>
                  </a:lnTo>
                  <a:lnTo>
                    <a:pt x="1669541" y="356743"/>
                  </a:lnTo>
                  <a:lnTo>
                    <a:pt x="1312671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030848" y="2334971"/>
              <a:ext cx="1313180" cy="375285"/>
            </a:xfrm>
            <a:custGeom>
              <a:avLst/>
              <a:gdLst/>
              <a:ahLst/>
              <a:cxnLst/>
              <a:rect l="l" t="t" r="r" b="b"/>
              <a:pathLst>
                <a:path w="1313179" h="375285">
                  <a:moveTo>
                    <a:pt x="1312799" y="0"/>
                  </a:moveTo>
                  <a:lnTo>
                    <a:pt x="0" y="0"/>
                  </a:lnTo>
                  <a:lnTo>
                    <a:pt x="0" y="374827"/>
                  </a:lnTo>
                  <a:lnTo>
                    <a:pt x="1312799" y="374827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673978" y="1978151"/>
              <a:ext cx="356870" cy="732155"/>
            </a:xfrm>
            <a:custGeom>
              <a:avLst/>
              <a:gdLst/>
              <a:ahLst/>
              <a:cxnLst/>
              <a:rect l="l" t="t" r="r" b="b"/>
              <a:pathLst>
                <a:path w="356870" h="732155">
                  <a:moveTo>
                    <a:pt x="0" y="0"/>
                  </a:moveTo>
                  <a:lnTo>
                    <a:pt x="0" y="374903"/>
                  </a:lnTo>
                  <a:lnTo>
                    <a:pt x="356870" y="731647"/>
                  </a:lnTo>
                  <a:lnTo>
                    <a:pt x="356870" y="356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673978" y="1978151"/>
              <a:ext cx="1670050" cy="356870"/>
            </a:xfrm>
            <a:custGeom>
              <a:avLst/>
              <a:gdLst/>
              <a:ahLst/>
              <a:cxnLst/>
              <a:rect l="l" t="t" r="r" b="b"/>
              <a:pathLst>
                <a:path w="1670050" h="356869">
                  <a:moveTo>
                    <a:pt x="1312799" y="0"/>
                  </a:moveTo>
                  <a:lnTo>
                    <a:pt x="0" y="0"/>
                  </a:lnTo>
                  <a:lnTo>
                    <a:pt x="356870" y="356870"/>
                  </a:lnTo>
                  <a:lnTo>
                    <a:pt x="1669542" y="356870"/>
                  </a:lnTo>
                  <a:lnTo>
                    <a:pt x="1312799" y="0"/>
                  </a:lnTo>
                  <a:close/>
                </a:path>
              </a:pathLst>
            </a:custGeom>
            <a:solidFill>
              <a:srgbClr val="8BBC6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936447" y="4440682"/>
            <a:ext cx="57785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495" b="1">
                <a:solidFill>
                  <a:srgbClr val="FFC000"/>
                </a:solidFill>
                <a:latin typeface="Trebuchet MS"/>
                <a:cs typeface="Trebuchet MS"/>
              </a:rPr>
              <a:t>01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83332" y="4071366"/>
            <a:ext cx="61404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25" b="1">
                <a:solidFill>
                  <a:srgbClr val="5B9BD4"/>
                </a:solidFill>
                <a:latin typeface="Trebuchet MS"/>
                <a:cs typeface="Trebuchet MS"/>
              </a:rPr>
              <a:t>02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69617" y="5563006"/>
            <a:ext cx="8540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solidFill>
                  <a:srgbClr val="5B9BD4"/>
                </a:solidFill>
                <a:latin typeface="Trebuchet MS"/>
                <a:cs typeface="Trebuchet MS"/>
              </a:rPr>
              <a:t>M</a:t>
            </a:r>
            <a:r>
              <a:rPr dirty="0" sz="2000" spc="-210" b="1">
                <a:solidFill>
                  <a:srgbClr val="5B9BD4"/>
                </a:solidFill>
                <a:latin typeface="Trebuchet MS"/>
                <a:cs typeface="Trebuchet MS"/>
              </a:rPr>
              <a:t>É</a:t>
            </a:r>
            <a:r>
              <a:rPr dirty="0" sz="2000" spc="-465" b="1">
                <a:solidFill>
                  <a:srgbClr val="5B9BD4"/>
                </a:solidFill>
                <a:latin typeface="Trebuchet MS"/>
                <a:cs typeface="Trebuchet MS"/>
              </a:rPr>
              <a:t>T</a:t>
            </a:r>
            <a:r>
              <a:rPr dirty="0" sz="2000" spc="-240" b="1">
                <a:solidFill>
                  <a:srgbClr val="5B9BD4"/>
                </a:solidFill>
                <a:latin typeface="Trebuchet MS"/>
                <a:cs typeface="Trebuchet MS"/>
              </a:rPr>
              <a:t>ODO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41216" y="3627831"/>
            <a:ext cx="61404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25" b="1">
                <a:solidFill>
                  <a:srgbClr val="EC7C30"/>
                </a:solidFill>
                <a:latin typeface="Trebuchet MS"/>
                <a:cs typeface="Trebuchet MS"/>
              </a:rPr>
              <a:t>03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93719" y="5548376"/>
            <a:ext cx="10147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5" b="1">
                <a:solidFill>
                  <a:srgbClr val="EC7C30"/>
                </a:solidFill>
                <a:latin typeface="Trebuchet MS"/>
                <a:cs typeface="Trebuchet MS"/>
              </a:rPr>
              <a:t>C</a:t>
            </a:r>
            <a:r>
              <a:rPr dirty="0" sz="2000" spc="-270" b="1">
                <a:solidFill>
                  <a:srgbClr val="EC7C30"/>
                </a:solidFill>
                <a:latin typeface="Trebuchet MS"/>
                <a:cs typeface="Trebuchet MS"/>
              </a:rPr>
              <a:t>O</a:t>
            </a:r>
            <a:r>
              <a:rPr dirty="0" sz="2000" spc="-200" b="1">
                <a:solidFill>
                  <a:srgbClr val="EC7C30"/>
                </a:solidFill>
                <a:latin typeface="Trebuchet MS"/>
                <a:cs typeface="Trebuchet MS"/>
              </a:rPr>
              <a:t>N</a:t>
            </a:r>
            <a:r>
              <a:rPr dirty="0" sz="2000" spc="-345" b="1">
                <a:solidFill>
                  <a:srgbClr val="EC7C30"/>
                </a:solidFill>
                <a:latin typeface="Trebuchet MS"/>
                <a:cs typeface="Trebuchet MS"/>
              </a:rPr>
              <a:t>TE</a:t>
            </a:r>
            <a:r>
              <a:rPr dirty="0" sz="2000" spc="-355" b="1">
                <a:solidFill>
                  <a:srgbClr val="EC7C30"/>
                </a:solidFill>
                <a:latin typeface="Trebuchet MS"/>
                <a:cs typeface="Trebuchet MS"/>
              </a:rPr>
              <a:t>XTO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3860" y="3184651"/>
            <a:ext cx="61976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00" b="1">
                <a:solidFill>
                  <a:srgbClr val="6F2F9F"/>
                </a:solidFill>
                <a:latin typeface="Trebuchet MS"/>
                <a:cs typeface="Trebuchet MS"/>
              </a:rPr>
              <a:t>04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51908" y="5526125"/>
            <a:ext cx="95694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20" b="1">
                <a:solidFill>
                  <a:srgbClr val="6F2F9F"/>
                </a:solidFill>
                <a:latin typeface="Trebuchet MS"/>
                <a:cs typeface="Trebuchet MS"/>
              </a:rPr>
              <a:t>C</a:t>
            </a:r>
            <a:r>
              <a:rPr dirty="0" sz="2800" spc="-390" b="1">
                <a:solidFill>
                  <a:srgbClr val="6F2F9F"/>
                </a:solidFill>
                <a:latin typeface="Trebuchet MS"/>
                <a:cs typeface="Trebuchet MS"/>
              </a:rPr>
              <a:t>A</a:t>
            </a:r>
            <a:r>
              <a:rPr dirty="0" sz="2800" b="1">
                <a:solidFill>
                  <a:srgbClr val="6F2F9F"/>
                </a:solidFill>
                <a:latin typeface="Trebuchet MS"/>
                <a:cs typeface="Trebuchet MS"/>
              </a:rPr>
              <a:t>S</a:t>
            </a:r>
            <a:r>
              <a:rPr dirty="0" sz="2800" spc="-395" b="1">
                <a:solidFill>
                  <a:srgbClr val="6F2F9F"/>
                </a:solidFill>
                <a:latin typeface="Trebuchet MS"/>
                <a:cs typeface="Trebuchet MS"/>
              </a:rPr>
              <a:t>O</a:t>
            </a:r>
            <a:r>
              <a:rPr dirty="0" sz="2800" spc="-5" b="1">
                <a:solidFill>
                  <a:srgbClr val="6F2F9F"/>
                </a:solidFill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383782" y="2751835"/>
            <a:ext cx="61404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25" b="1">
                <a:solidFill>
                  <a:srgbClr val="6FAC46"/>
                </a:solidFill>
                <a:latin typeface="Trebuchet MS"/>
                <a:cs typeface="Trebuchet MS"/>
              </a:rPr>
              <a:t>05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18021" y="5557824"/>
            <a:ext cx="15494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65" b="1">
                <a:solidFill>
                  <a:srgbClr val="6FAC46"/>
                </a:solidFill>
                <a:latin typeface="Trebuchet MS"/>
                <a:cs typeface="Trebuchet MS"/>
              </a:rPr>
              <a:t>C</a:t>
            </a:r>
            <a:r>
              <a:rPr dirty="0" sz="2000" spc="-270" b="1">
                <a:solidFill>
                  <a:srgbClr val="6FAC46"/>
                </a:solidFill>
                <a:latin typeface="Trebuchet MS"/>
                <a:cs typeface="Trebuchet MS"/>
              </a:rPr>
              <a:t>O</a:t>
            </a:r>
            <a:r>
              <a:rPr dirty="0" sz="2000" spc="-200" b="1">
                <a:solidFill>
                  <a:srgbClr val="6FAC46"/>
                </a:solidFill>
                <a:latin typeface="Trebuchet MS"/>
                <a:cs typeface="Trebuchet MS"/>
              </a:rPr>
              <a:t>N</a:t>
            </a:r>
            <a:r>
              <a:rPr dirty="0" sz="2000" spc="-190" b="1">
                <a:solidFill>
                  <a:srgbClr val="6FAC46"/>
                </a:solidFill>
                <a:latin typeface="Trebuchet MS"/>
                <a:cs typeface="Trebuchet MS"/>
              </a:rPr>
              <a:t>CLU</a:t>
            </a:r>
            <a:r>
              <a:rPr dirty="0" sz="2000" spc="-165" b="1">
                <a:solidFill>
                  <a:srgbClr val="6FAC46"/>
                </a:solidFill>
                <a:latin typeface="Trebuchet MS"/>
                <a:cs typeface="Trebuchet MS"/>
              </a:rPr>
              <a:t>S</a:t>
            </a:r>
            <a:r>
              <a:rPr dirty="0" sz="2000" spc="-175" b="1">
                <a:solidFill>
                  <a:srgbClr val="6FAC46"/>
                </a:solidFill>
                <a:latin typeface="Trebuchet MS"/>
                <a:cs typeface="Trebuchet MS"/>
              </a:rPr>
              <a:t>IO</a:t>
            </a:r>
            <a:r>
              <a:rPr dirty="0" sz="2000" spc="-240" b="1">
                <a:solidFill>
                  <a:srgbClr val="6FAC46"/>
                </a:solidFill>
                <a:latin typeface="Trebuchet MS"/>
                <a:cs typeface="Trebuchet MS"/>
              </a:rPr>
              <a:t>N</a:t>
            </a:r>
            <a:r>
              <a:rPr dirty="0" sz="2000" spc="-110" b="1">
                <a:solidFill>
                  <a:srgbClr val="6FAC46"/>
                </a:solidFill>
                <a:latin typeface="Trebuchet MS"/>
                <a:cs typeface="Trebuchet MS"/>
              </a:rPr>
              <a:t>ES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367428" y="682116"/>
            <a:ext cx="3596640" cy="1958339"/>
            <a:chOff x="3367428" y="682116"/>
            <a:chExt cx="3596640" cy="1958339"/>
          </a:xfrm>
        </p:grpSpPr>
        <p:sp>
          <p:nvSpPr>
            <p:cNvPr id="49" name="object 49"/>
            <p:cNvSpPr/>
            <p:nvPr/>
          </p:nvSpPr>
          <p:spPr>
            <a:xfrm>
              <a:off x="3367417" y="791374"/>
              <a:ext cx="1536700" cy="1849120"/>
            </a:xfrm>
            <a:custGeom>
              <a:avLst/>
              <a:gdLst/>
              <a:ahLst/>
              <a:cxnLst/>
              <a:rect l="l" t="t" r="r" b="b"/>
              <a:pathLst>
                <a:path w="1536700" h="1849120">
                  <a:moveTo>
                    <a:pt x="735507" y="208280"/>
                  </a:moveTo>
                  <a:lnTo>
                    <a:pt x="727837" y="158445"/>
                  </a:lnTo>
                  <a:lnTo>
                    <a:pt x="708393" y="109054"/>
                  </a:lnTo>
                  <a:lnTo>
                    <a:pt x="677214" y="65125"/>
                  </a:lnTo>
                  <a:lnTo>
                    <a:pt x="639152" y="31775"/>
                  </a:lnTo>
                  <a:lnTo>
                    <a:pt x="596265" y="9791"/>
                  </a:lnTo>
                  <a:lnTo>
                    <a:pt x="550583" y="0"/>
                  </a:lnTo>
                  <a:lnTo>
                    <a:pt x="504177" y="3187"/>
                  </a:lnTo>
                  <a:lnTo>
                    <a:pt x="459092" y="20154"/>
                  </a:lnTo>
                  <a:lnTo>
                    <a:pt x="421436" y="48666"/>
                  </a:lnTo>
                  <a:lnTo>
                    <a:pt x="394373" y="85598"/>
                  </a:lnTo>
                  <a:lnTo>
                    <a:pt x="378447" y="128930"/>
                  </a:lnTo>
                  <a:lnTo>
                    <a:pt x="374243" y="176682"/>
                  </a:lnTo>
                  <a:lnTo>
                    <a:pt x="382346" y="226822"/>
                  </a:lnTo>
                  <a:lnTo>
                    <a:pt x="403339" y="277329"/>
                  </a:lnTo>
                  <a:lnTo>
                    <a:pt x="434517" y="321271"/>
                  </a:lnTo>
                  <a:lnTo>
                    <a:pt x="472592" y="354622"/>
                  </a:lnTo>
                  <a:lnTo>
                    <a:pt x="515505" y="376605"/>
                  </a:lnTo>
                  <a:lnTo>
                    <a:pt x="561187" y="386397"/>
                  </a:lnTo>
                  <a:lnTo>
                    <a:pt x="607580" y="383209"/>
                  </a:lnTo>
                  <a:lnTo>
                    <a:pt x="652640" y="366229"/>
                  </a:lnTo>
                  <a:lnTo>
                    <a:pt x="689965" y="337540"/>
                  </a:lnTo>
                  <a:lnTo>
                    <a:pt x="716368" y="300126"/>
                  </a:lnTo>
                  <a:lnTo>
                    <a:pt x="731608" y="256273"/>
                  </a:lnTo>
                  <a:lnTo>
                    <a:pt x="735507" y="208280"/>
                  </a:lnTo>
                  <a:close/>
                </a:path>
                <a:path w="1536700" h="1849120">
                  <a:moveTo>
                    <a:pt x="1536585" y="1717916"/>
                  </a:moveTo>
                  <a:lnTo>
                    <a:pt x="1520431" y="1664550"/>
                  </a:lnTo>
                  <a:lnTo>
                    <a:pt x="1449031" y="1535442"/>
                  </a:lnTo>
                  <a:lnTo>
                    <a:pt x="1377670" y="1407896"/>
                  </a:lnTo>
                  <a:lnTo>
                    <a:pt x="1329677" y="1323555"/>
                  </a:lnTo>
                  <a:lnTo>
                    <a:pt x="1251191" y="1181315"/>
                  </a:lnTo>
                  <a:lnTo>
                    <a:pt x="1224292" y="1146873"/>
                  </a:lnTo>
                  <a:lnTo>
                    <a:pt x="1188072" y="1126324"/>
                  </a:lnTo>
                  <a:lnTo>
                    <a:pt x="1140066" y="1112227"/>
                  </a:lnTo>
                  <a:lnTo>
                    <a:pt x="1088097" y="1096352"/>
                  </a:lnTo>
                  <a:lnTo>
                    <a:pt x="984554" y="1065263"/>
                  </a:lnTo>
                  <a:lnTo>
                    <a:pt x="778370" y="1004658"/>
                  </a:lnTo>
                  <a:lnTo>
                    <a:pt x="743572" y="991958"/>
                  </a:lnTo>
                  <a:lnTo>
                    <a:pt x="745985" y="938771"/>
                  </a:lnTo>
                  <a:lnTo>
                    <a:pt x="751217" y="833120"/>
                  </a:lnTo>
                  <a:lnTo>
                    <a:pt x="756145" y="727036"/>
                  </a:lnTo>
                  <a:lnTo>
                    <a:pt x="762495" y="729322"/>
                  </a:lnTo>
                  <a:lnTo>
                    <a:pt x="1062342" y="902931"/>
                  </a:lnTo>
                  <a:lnTo>
                    <a:pt x="1086015" y="912368"/>
                  </a:lnTo>
                  <a:lnTo>
                    <a:pt x="1109802" y="913028"/>
                  </a:lnTo>
                  <a:lnTo>
                    <a:pt x="1130769" y="904367"/>
                  </a:lnTo>
                  <a:lnTo>
                    <a:pt x="1146035" y="885786"/>
                  </a:lnTo>
                  <a:lnTo>
                    <a:pt x="1205877" y="743165"/>
                  </a:lnTo>
                  <a:lnTo>
                    <a:pt x="1225791" y="696937"/>
                  </a:lnTo>
                  <a:lnTo>
                    <a:pt x="1248143" y="641057"/>
                  </a:lnTo>
                  <a:lnTo>
                    <a:pt x="1259789" y="612902"/>
                  </a:lnTo>
                  <a:lnTo>
                    <a:pt x="1272019" y="584415"/>
                  </a:lnTo>
                  <a:lnTo>
                    <a:pt x="1278547" y="564934"/>
                  </a:lnTo>
                  <a:lnTo>
                    <a:pt x="1281404" y="545553"/>
                  </a:lnTo>
                  <a:lnTo>
                    <a:pt x="1279512" y="526097"/>
                  </a:lnTo>
                  <a:lnTo>
                    <a:pt x="1271765" y="506310"/>
                  </a:lnTo>
                  <a:lnTo>
                    <a:pt x="1259509" y="486448"/>
                  </a:lnTo>
                  <a:lnTo>
                    <a:pt x="1244104" y="471601"/>
                  </a:lnTo>
                  <a:lnTo>
                    <a:pt x="1226070" y="461441"/>
                  </a:lnTo>
                  <a:lnTo>
                    <a:pt x="1205979" y="455637"/>
                  </a:lnTo>
                  <a:lnTo>
                    <a:pt x="1185621" y="457174"/>
                  </a:lnTo>
                  <a:lnTo>
                    <a:pt x="1167777" y="464070"/>
                  </a:lnTo>
                  <a:lnTo>
                    <a:pt x="1152931" y="476377"/>
                  </a:lnTo>
                  <a:lnTo>
                    <a:pt x="1141590" y="494118"/>
                  </a:lnTo>
                  <a:lnTo>
                    <a:pt x="1100772" y="591972"/>
                  </a:lnTo>
                  <a:lnTo>
                    <a:pt x="1080020" y="641362"/>
                  </a:lnTo>
                  <a:lnTo>
                    <a:pt x="1058532" y="690587"/>
                  </a:lnTo>
                  <a:lnTo>
                    <a:pt x="1054595" y="697103"/>
                  </a:lnTo>
                  <a:lnTo>
                    <a:pt x="1049032" y="700176"/>
                  </a:lnTo>
                  <a:lnTo>
                    <a:pt x="1041984" y="699731"/>
                  </a:lnTo>
                  <a:lnTo>
                    <a:pt x="1033640" y="695667"/>
                  </a:lnTo>
                  <a:lnTo>
                    <a:pt x="966800" y="646582"/>
                  </a:lnTo>
                  <a:lnTo>
                    <a:pt x="943978" y="629246"/>
                  </a:lnTo>
                  <a:lnTo>
                    <a:pt x="903859" y="600875"/>
                  </a:lnTo>
                  <a:lnTo>
                    <a:pt x="863536" y="571817"/>
                  </a:lnTo>
                  <a:lnTo>
                    <a:pt x="823328" y="542137"/>
                  </a:lnTo>
                  <a:lnTo>
                    <a:pt x="783577" y="511898"/>
                  </a:lnTo>
                  <a:lnTo>
                    <a:pt x="748525" y="487997"/>
                  </a:lnTo>
                  <a:lnTo>
                    <a:pt x="711949" y="465988"/>
                  </a:lnTo>
                  <a:lnTo>
                    <a:pt x="673735" y="447040"/>
                  </a:lnTo>
                  <a:lnTo>
                    <a:pt x="633844" y="432269"/>
                  </a:lnTo>
                  <a:lnTo>
                    <a:pt x="583158" y="420370"/>
                  </a:lnTo>
                  <a:lnTo>
                    <a:pt x="533057" y="415632"/>
                  </a:lnTo>
                  <a:lnTo>
                    <a:pt x="483971" y="418414"/>
                  </a:lnTo>
                  <a:lnTo>
                    <a:pt x="436308" y="429018"/>
                  </a:lnTo>
                  <a:lnTo>
                    <a:pt x="390512" y="447763"/>
                  </a:lnTo>
                  <a:lnTo>
                    <a:pt x="344131" y="471385"/>
                  </a:lnTo>
                  <a:lnTo>
                    <a:pt x="298119" y="495668"/>
                  </a:lnTo>
                  <a:lnTo>
                    <a:pt x="252387" y="520433"/>
                  </a:lnTo>
                  <a:lnTo>
                    <a:pt x="206844" y="545541"/>
                  </a:lnTo>
                  <a:lnTo>
                    <a:pt x="70599" y="621372"/>
                  </a:lnTo>
                  <a:lnTo>
                    <a:pt x="43065" y="654913"/>
                  </a:lnTo>
                  <a:lnTo>
                    <a:pt x="32702" y="723404"/>
                  </a:lnTo>
                  <a:lnTo>
                    <a:pt x="19405" y="829271"/>
                  </a:lnTo>
                  <a:lnTo>
                    <a:pt x="622" y="987513"/>
                  </a:lnTo>
                  <a:lnTo>
                    <a:pt x="0" y="1006182"/>
                  </a:lnTo>
                  <a:lnTo>
                    <a:pt x="3632" y="1023874"/>
                  </a:lnTo>
                  <a:lnTo>
                    <a:pt x="39027" y="1070102"/>
                  </a:lnTo>
                  <a:lnTo>
                    <a:pt x="76949" y="1083957"/>
                  </a:lnTo>
                  <a:lnTo>
                    <a:pt x="97904" y="1081620"/>
                  </a:lnTo>
                  <a:lnTo>
                    <a:pt x="130886" y="1061593"/>
                  </a:lnTo>
                  <a:lnTo>
                    <a:pt x="146164" y="1023073"/>
                  </a:lnTo>
                  <a:lnTo>
                    <a:pt x="175247" y="792568"/>
                  </a:lnTo>
                  <a:lnTo>
                    <a:pt x="178308" y="777417"/>
                  </a:lnTo>
                  <a:lnTo>
                    <a:pt x="183730" y="764730"/>
                  </a:lnTo>
                  <a:lnTo>
                    <a:pt x="192481" y="754570"/>
                  </a:lnTo>
                  <a:lnTo>
                    <a:pt x="205473" y="746975"/>
                  </a:lnTo>
                  <a:lnTo>
                    <a:pt x="278371" y="724115"/>
                  </a:lnTo>
                  <a:lnTo>
                    <a:pt x="409181" y="678014"/>
                  </a:lnTo>
                  <a:lnTo>
                    <a:pt x="409689" y="683475"/>
                  </a:lnTo>
                  <a:lnTo>
                    <a:pt x="410959" y="685761"/>
                  </a:lnTo>
                  <a:lnTo>
                    <a:pt x="435089" y="873340"/>
                  </a:lnTo>
                  <a:lnTo>
                    <a:pt x="445744" y="961110"/>
                  </a:lnTo>
                  <a:lnTo>
                    <a:pt x="482396" y="1250784"/>
                  </a:lnTo>
                  <a:lnTo>
                    <a:pt x="494322" y="1350873"/>
                  </a:lnTo>
                  <a:lnTo>
                    <a:pt x="500875" y="1401152"/>
                  </a:lnTo>
                  <a:lnTo>
                    <a:pt x="503847" y="1427403"/>
                  </a:lnTo>
                  <a:lnTo>
                    <a:pt x="500646" y="1448066"/>
                  </a:lnTo>
                  <a:lnTo>
                    <a:pt x="488543" y="1465465"/>
                  </a:lnTo>
                  <a:lnTo>
                    <a:pt x="464807" y="1481924"/>
                  </a:lnTo>
                  <a:lnTo>
                    <a:pt x="150101" y="1655660"/>
                  </a:lnTo>
                  <a:lnTo>
                    <a:pt x="124244" y="1678584"/>
                  </a:lnTo>
                  <a:lnTo>
                    <a:pt x="109029" y="1710867"/>
                  </a:lnTo>
                  <a:lnTo>
                    <a:pt x="106502" y="1748129"/>
                  </a:lnTo>
                  <a:lnTo>
                    <a:pt x="118732" y="1785962"/>
                  </a:lnTo>
                  <a:lnTo>
                    <a:pt x="143598" y="1819795"/>
                  </a:lnTo>
                  <a:lnTo>
                    <a:pt x="176161" y="1841525"/>
                  </a:lnTo>
                  <a:lnTo>
                    <a:pt x="212483" y="1848688"/>
                  </a:lnTo>
                  <a:lnTo>
                    <a:pt x="248653" y="1838794"/>
                  </a:lnTo>
                  <a:lnTo>
                    <a:pt x="295021" y="1813115"/>
                  </a:lnTo>
                  <a:lnTo>
                    <a:pt x="527812" y="1682635"/>
                  </a:lnTo>
                  <a:lnTo>
                    <a:pt x="668388" y="1604352"/>
                  </a:lnTo>
                  <a:lnTo>
                    <a:pt x="698271" y="1575130"/>
                  </a:lnTo>
                  <a:lnTo>
                    <a:pt x="709409" y="1532470"/>
                  </a:lnTo>
                  <a:lnTo>
                    <a:pt x="712355" y="1493342"/>
                  </a:lnTo>
                  <a:lnTo>
                    <a:pt x="714971" y="1453591"/>
                  </a:lnTo>
                  <a:lnTo>
                    <a:pt x="719696" y="1373085"/>
                  </a:lnTo>
                  <a:lnTo>
                    <a:pt x="722033" y="1343126"/>
                  </a:lnTo>
                  <a:lnTo>
                    <a:pt x="723950" y="1312824"/>
                  </a:lnTo>
                  <a:lnTo>
                    <a:pt x="725474" y="1282725"/>
                  </a:lnTo>
                  <a:lnTo>
                    <a:pt x="726681" y="1253324"/>
                  </a:lnTo>
                  <a:lnTo>
                    <a:pt x="730491" y="1251292"/>
                  </a:lnTo>
                  <a:lnTo>
                    <a:pt x="731761" y="1253451"/>
                  </a:lnTo>
                  <a:lnTo>
                    <a:pt x="829703" y="1269631"/>
                  </a:lnTo>
                  <a:lnTo>
                    <a:pt x="977963" y="1294892"/>
                  </a:lnTo>
                  <a:lnTo>
                    <a:pt x="1076693" y="1312379"/>
                  </a:lnTo>
                  <a:lnTo>
                    <a:pt x="1121105" y="1329524"/>
                  </a:lnTo>
                  <a:lnTo>
                    <a:pt x="1153147" y="1368767"/>
                  </a:lnTo>
                  <a:lnTo>
                    <a:pt x="1175867" y="1411287"/>
                  </a:lnTo>
                  <a:lnTo>
                    <a:pt x="1221765" y="1496148"/>
                  </a:lnTo>
                  <a:lnTo>
                    <a:pt x="1268361" y="1580946"/>
                  </a:lnTo>
                  <a:lnTo>
                    <a:pt x="1315732" y="1665820"/>
                  </a:lnTo>
                  <a:lnTo>
                    <a:pt x="1368590" y="1759191"/>
                  </a:lnTo>
                  <a:lnTo>
                    <a:pt x="1422730" y="1805647"/>
                  </a:lnTo>
                  <a:lnTo>
                    <a:pt x="1461604" y="1810321"/>
                  </a:lnTo>
                  <a:lnTo>
                    <a:pt x="1497507" y="1797608"/>
                  </a:lnTo>
                  <a:lnTo>
                    <a:pt x="1525130" y="1769071"/>
                  </a:lnTo>
                  <a:lnTo>
                    <a:pt x="1534426" y="1743976"/>
                  </a:lnTo>
                  <a:lnTo>
                    <a:pt x="1536585" y="1717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963412" y="1718055"/>
              <a:ext cx="923925" cy="92710"/>
            </a:xfrm>
            <a:custGeom>
              <a:avLst/>
              <a:gdLst/>
              <a:ahLst/>
              <a:cxnLst/>
              <a:rect l="l" t="t" r="r" b="b"/>
              <a:pathLst>
                <a:path w="923925" h="92710">
                  <a:moveTo>
                    <a:pt x="461899" y="0"/>
                  </a:moveTo>
                  <a:lnTo>
                    <a:pt x="386966" y="605"/>
                  </a:lnTo>
                  <a:lnTo>
                    <a:pt x="315886" y="2356"/>
                  </a:lnTo>
                  <a:lnTo>
                    <a:pt x="249610" y="5157"/>
                  </a:lnTo>
                  <a:lnTo>
                    <a:pt x="189088" y="8912"/>
                  </a:lnTo>
                  <a:lnTo>
                    <a:pt x="135270" y="13525"/>
                  </a:lnTo>
                  <a:lnTo>
                    <a:pt x="89107" y="18900"/>
                  </a:lnTo>
                  <a:lnTo>
                    <a:pt x="23543" y="31552"/>
                  </a:lnTo>
                  <a:lnTo>
                    <a:pt x="0" y="46101"/>
                  </a:lnTo>
                  <a:lnTo>
                    <a:pt x="6044" y="53598"/>
                  </a:lnTo>
                  <a:lnTo>
                    <a:pt x="51548" y="67343"/>
                  </a:lnTo>
                  <a:lnTo>
                    <a:pt x="135270" y="78787"/>
                  </a:lnTo>
                  <a:lnTo>
                    <a:pt x="189088" y="83408"/>
                  </a:lnTo>
                  <a:lnTo>
                    <a:pt x="249610" y="87168"/>
                  </a:lnTo>
                  <a:lnTo>
                    <a:pt x="315886" y="89971"/>
                  </a:lnTo>
                  <a:lnTo>
                    <a:pt x="386966" y="91723"/>
                  </a:lnTo>
                  <a:lnTo>
                    <a:pt x="461899" y="92329"/>
                  </a:lnTo>
                  <a:lnTo>
                    <a:pt x="536801" y="91723"/>
                  </a:lnTo>
                  <a:lnTo>
                    <a:pt x="607862" y="89971"/>
                  </a:lnTo>
                  <a:lnTo>
                    <a:pt x="674131" y="87168"/>
                  </a:lnTo>
                  <a:lnTo>
                    <a:pt x="734654" y="83408"/>
                  </a:lnTo>
                  <a:lnTo>
                    <a:pt x="788479" y="78787"/>
                  </a:lnTo>
                  <a:lnTo>
                    <a:pt x="834654" y="73400"/>
                  </a:lnTo>
                  <a:lnTo>
                    <a:pt x="900242" y="60711"/>
                  </a:lnTo>
                  <a:lnTo>
                    <a:pt x="923797" y="46101"/>
                  </a:lnTo>
                  <a:lnTo>
                    <a:pt x="917750" y="38637"/>
                  </a:lnTo>
                  <a:lnTo>
                    <a:pt x="872225" y="24941"/>
                  </a:lnTo>
                  <a:lnTo>
                    <a:pt x="788479" y="13525"/>
                  </a:lnTo>
                  <a:lnTo>
                    <a:pt x="734654" y="8912"/>
                  </a:lnTo>
                  <a:lnTo>
                    <a:pt x="674131" y="5157"/>
                  </a:lnTo>
                  <a:lnTo>
                    <a:pt x="607862" y="2356"/>
                  </a:lnTo>
                  <a:lnTo>
                    <a:pt x="536801" y="605"/>
                  </a:lnTo>
                  <a:lnTo>
                    <a:pt x="461899" y="0"/>
                  </a:lnTo>
                  <a:close/>
                </a:path>
              </a:pathLst>
            </a:custGeom>
            <a:solidFill>
              <a:srgbClr val="44536A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867324" y="682523"/>
              <a:ext cx="1096645" cy="1085850"/>
            </a:xfrm>
            <a:custGeom>
              <a:avLst/>
              <a:gdLst/>
              <a:ahLst/>
              <a:cxnLst/>
              <a:rect l="l" t="t" r="r" b="b"/>
              <a:pathLst>
                <a:path w="1096645" h="1085850">
                  <a:moveTo>
                    <a:pt x="873582" y="551535"/>
                  </a:moveTo>
                  <a:lnTo>
                    <a:pt x="872197" y="504863"/>
                  </a:lnTo>
                  <a:lnTo>
                    <a:pt x="863676" y="459892"/>
                  </a:lnTo>
                  <a:lnTo>
                    <a:pt x="848283" y="416610"/>
                  </a:lnTo>
                  <a:lnTo>
                    <a:pt x="826338" y="375005"/>
                  </a:lnTo>
                  <a:lnTo>
                    <a:pt x="762330" y="438378"/>
                  </a:lnTo>
                  <a:lnTo>
                    <a:pt x="771474" y="459028"/>
                  </a:lnTo>
                  <a:lnTo>
                    <a:pt x="778332" y="480085"/>
                  </a:lnTo>
                  <a:lnTo>
                    <a:pt x="782904" y="501408"/>
                  </a:lnTo>
                  <a:lnTo>
                    <a:pt x="785190" y="522833"/>
                  </a:lnTo>
                  <a:lnTo>
                    <a:pt x="786371" y="541845"/>
                  </a:lnTo>
                  <a:lnTo>
                    <a:pt x="785571" y="560552"/>
                  </a:lnTo>
                  <a:lnTo>
                    <a:pt x="779094" y="598271"/>
                  </a:lnTo>
                  <a:lnTo>
                    <a:pt x="763079" y="643509"/>
                  </a:lnTo>
                  <a:lnTo>
                    <a:pt x="737946" y="684250"/>
                  </a:lnTo>
                  <a:lnTo>
                    <a:pt x="695858" y="727405"/>
                  </a:lnTo>
                  <a:lnTo>
                    <a:pt x="643572" y="758164"/>
                  </a:lnTo>
                  <a:lnTo>
                    <a:pt x="586054" y="775335"/>
                  </a:lnTo>
                  <a:lnTo>
                    <a:pt x="556564" y="778294"/>
                  </a:lnTo>
                  <a:lnTo>
                    <a:pt x="526237" y="777722"/>
                  </a:lnTo>
                  <a:lnTo>
                    <a:pt x="469861" y="765149"/>
                  </a:lnTo>
                  <a:lnTo>
                    <a:pt x="418160" y="740003"/>
                  </a:lnTo>
                  <a:lnTo>
                    <a:pt x="385343" y="715149"/>
                  </a:lnTo>
                  <a:lnTo>
                    <a:pt x="357962" y="685749"/>
                  </a:lnTo>
                  <a:lnTo>
                    <a:pt x="336283" y="651814"/>
                  </a:lnTo>
                  <a:lnTo>
                    <a:pt x="320624" y="613384"/>
                  </a:lnTo>
                  <a:lnTo>
                    <a:pt x="310337" y="563410"/>
                  </a:lnTo>
                  <a:lnTo>
                    <a:pt x="309473" y="538060"/>
                  </a:lnTo>
                  <a:lnTo>
                    <a:pt x="311480" y="512292"/>
                  </a:lnTo>
                  <a:lnTo>
                    <a:pt x="321957" y="468972"/>
                  </a:lnTo>
                  <a:lnTo>
                    <a:pt x="340436" y="427837"/>
                  </a:lnTo>
                  <a:lnTo>
                    <a:pt x="370154" y="385978"/>
                  </a:lnTo>
                  <a:lnTo>
                    <a:pt x="409016" y="350875"/>
                  </a:lnTo>
                  <a:lnTo>
                    <a:pt x="453339" y="326034"/>
                  </a:lnTo>
                  <a:lnTo>
                    <a:pt x="503377" y="310235"/>
                  </a:lnTo>
                  <a:lnTo>
                    <a:pt x="542429" y="306616"/>
                  </a:lnTo>
                  <a:lnTo>
                    <a:pt x="562305" y="307022"/>
                  </a:lnTo>
                  <a:lnTo>
                    <a:pt x="616534" y="315683"/>
                  </a:lnTo>
                  <a:lnTo>
                    <a:pt x="651205" y="329793"/>
                  </a:lnTo>
                  <a:lnTo>
                    <a:pt x="655777" y="328269"/>
                  </a:lnTo>
                  <a:lnTo>
                    <a:pt x="716597" y="267944"/>
                  </a:lnTo>
                  <a:lnTo>
                    <a:pt x="647344" y="234645"/>
                  </a:lnTo>
                  <a:lnTo>
                    <a:pt x="605790" y="224383"/>
                  </a:lnTo>
                  <a:lnTo>
                    <a:pt x="561060" y="219506"/>
                  </a:lnTo>
                  <a:lnTo>
                    <a:pt x="514261" y="220802"/>
                  </a:lnTo>
                  <a:lnTo>
                    <a:pt x="466483" y="229082"/>
                  </a:lnTo>
                  <a:lnTo>
                    <a:pt x="418833" y="245198"/>
                  </a:lnTo>
                  <a:lnTo>
                    <a:pt x="372389" y="269951"/>
                  </a:lnTo>
                  <a:lnTo>
                    <a:pt x="328244" y="304139"/>
                  </a:lnTo>
                  <a:lnTo>
                    <a:pt x="294424" y="339750"/>
                  </a:lnTo>
                  <a:lnTo>
                    <a:pt x="266928" y="378650"/>
                  </a:lnTo>
                  <a:lnTo>
                    <a:pt x="245808" y="420179"/>
                  </a:lnTo>
                  <a:lnTo>
                    <a:pt x="231127" y="463677"/>
                  </a:lnTo>
                  <a:lnTo>
                    <a:pt x="222923" y="508469"/>
                  </a:lnTo>
                  <a:lnTo>
                    <a:pt x="221259" y="553897"/>
                  </a:lnTo>
                  <a:lnTo>
                    <a:pt x="226199" y="599287"/>
                  </a:lnTo>
                  <a:lnTo>
                    <a:pt x="237782" y="643966"/>
                  </a:lnTo>
                  <a:lnTo>
                    <a:pt x="256082" y="687298"/>
                  </a:lnTo>
                  <a:lnTo>
                    <a:pt x="281127" y="728586"/>
                  </a:lnTo>
                  <a:lnTo>
                    <a:pt x="313004" y="767181"/>
                  </a:lnTo>
                  <a:lnTo>
                    <a:pt x="351536" y="801725"/>
                  </a:lnTo>
                  <a:lnTo>
                    <a:pt x="393865" y="829081"/>
                  </a:lnTo>
                  <a:lnTo>
                    <a:pt x="439762" y="848969"/>
                  </a:lnTo>
                  <a:lnTo>
                    <a:pt x="489038" y="861123"/>
                  </a:lnTo>
                  <a:lnTo>
                    <a:pt x="541477" y="865225"/>
                  </a:lnTo>
                  <a:lnTo>
                    <a:pt x="590346" y="862279"/>
                  </a:lnTo>
                  <a:lnTo>
                    <a:pt x="636320" y="853414"/>
                  </a:lnTo>
                  <a:lnTo>
                    <a:pt x="679335" y="838644"/>
                  </a:lnTo>
                  <a:lnTo>
                    <a:pt x="719315" y="817956"/>
                  </a:lnTo>
                  <a:lnTo>
                    <a:pt x="756170" y="791362"/>
                  </a:lnTo>
                  <a:lnTo>
                    <a:pt x="789838" y="758863"/>
                  </a:lnTo>
                  <a:lnTo>
                    <a:pt x="820242" y="720445"/>
                  </a:lnTo>
                  <a:lnTo>
                    <a:pt x="843140" y="681113"/>
                  </a:lnTo>
                  <a:lnTo>
                    <a:pt x="859485" y="639953"/>
                  </a:lnTo>
                  <a:lnTo>
                    <a:pt x="869530" y="596811"/>
                  </a:lnTo>
                  <a:lnTo>
                    <a:pt x="873582" y="551535"/>
                  </a:lnTo>
                  <a:close/>
                </a:path>
                <a:path w="1096645" h="1085850">
                  <a:moveTo>
                    <a:pt x="1096175" y="527926"/>
                  </a:moveTo>
                  <a:lnTo>
                    <a:pt x="1092657" y="479145"/>
                  </a:lnTo>
                  <a:lnTo>
                    <a:pt x="1084986" y="431038"/>
                  </a:lnTo>
                  <a:lnTo>
                    <a:pt x="1072997" y="384378"/>
                  </a:lnTo>
                  <a:lnTo>
                    <a:pt x="1056767" y="339178"/>
                  </a:lnTo>
                  <a:lnTo>
                    <a:pt x="1036370" y="295414"/>
                  </a:lnTo>
                  <a:lnTo>
                    <a:pt x="1011885" y="253085"/>
                  </a:lnTo>
                  <a:lnTo>
                    <a:pt x="1008837" y="254609"/>
                  </a:lnTo>
                  <a:lnTo>
                    <a:pt x="965390" y="298297"/>
                  </a:lnTo>
                  <a:lnTo>
                    <a:pt x="948004" y="314807"/>
                  </a:lnTo>
                  <a:lnTo>
                    <a:pt x="948004" y="317855"/>
                  </a:lnTo>
                  <a:lnTo>
                    <a:pt x="963485" y="346290"/>
                  </a:lnTo>
                  <a:lnTo>
                    <a:pt x="975563" y="372516"/>
                  </a:lnTo>
                  <a:lnTo>
                    <a:pt x="993597" y="426313"/>
                  </a:lnTo>
                  <a:lnTo>
                    <a:pt x="1002588" y="471741"/>
                  </a:lnTo>
                  <a:lnTo>
                    <a:pt x="1006932" y="530377"/>
                  </a:lnTo>
                  <a:lnTo>
                    <a:pt x="1007313" y="574014"/>
                  </a:lnTo>
                  <a:lnTo>
                    <a:pt x="1005611" y="593026"/>
                  </a:lnTo>
                  <a:lnTo>
                    <a:pt x="995121" y="649452"/>
                  </a:lnTo>
                  <a:lnTo>
                    <a:pt x="983513" y="691261"/>
                  </a:lnTo>
                  <a:lnTo>
                    <a:pt x="955433" y="753148"/>
                  </a:lnTo>
                  <a:lnTo>
                    <a:pt x="930287" y="795477"/>
                  </a:lnTo>
                  <a:lnTo>
                    <a:pt x="895743" y="840359"/>
                  </a:lnTo>
                  <a:lnTo>
                    <a:pt x="850734" y="885596"/>
                  </a:lnTo>
                  <a:lnTo>
                    <a:pt x="800252" y="923975"/>
                  </a:lnTo>
                  <a:lnTo>
                    <a:pt x="744385" y="955040"/>
                  </a:lnTo>
                  <a:lnTo>
                    <a:pt x="687628" y="976807"/>
                  </a:lnTo>
                  <a:lnTo>
                    <a:pt x="632193" y="990384"/>
                  </a:lnTo>
                  <a:lnTo>
                    <a:pt x="572858" y="997762"/>
                  </a:lnTo>
                  <a:lnTo>
                    <a:pt x="541489" y="998359"/>
                  </a:lnTo>
                  <a:lnTo>
                    <a:pt x="510133" y="996721"/>
                  </a:lnTo>
                  <a:lnTo>
                    <a:pt x="455142" y="988898"/>
                  </a:lnTo>
                  <a:lnTo>
                    <a:pt x="407797" y="976566"/>
                  </a:lnTo>
                  <a:lnTo>
                    <a:pt x="349275" y="953985"/>
                  </a:lnTo>
                  <a:lnTo>
                    <a:pt x="284073" y="915593"/>
                  </a:lnTo>
                  <a:lnTo>
                    <a:pt x="253822" y="892149"/>
                  </a:lnTo>
                  <a:lnTo>
                    <a:pt x="213233" y="855103"/>
                  </a:lnTo>
                  <a:lnTo>
                    <a:pt x="178257" y="813955"/>
                  </a:lnTo>
                  <a:lnTo>
                    <a:pt x="148691" y="768565"/>
                  </a:lnTo>
                  <a:lnTo>
                    <a:pt x="124409" y="718794"/>
                  </a:lnTo>
                  <a:lnTo>
                    <a:pt x="103073" y="661136"/>
                  </a:lnTo>
                  <a:lnTo>
                    <a:pt x="90881" y="601192"/>
                  </a:lnTo>
                  <a:lnTo>
                    <a:pt x="87642" y="537933"/>
                  </a:lnTo>
                  <a:lnTo>
                    <a:pt x="88950" y="506272"/>
                  </a:lnTo>
                  <a:lnTo>
                    <a:pt x="96113" y="456260"/>
                  </a:lnTo>
                  <a:lnTo>
                    <a:pt x="105257" y="419112"/>
                  </a:lnTo>
                  <a:lnTo>
                    <a:pt x="120662" y="373951"/>
                  </a:lnTo>
                  <a:lnTo>
                    <a:pt x="145186" y="322567"/>
                  </a:lnTo>
                  <a:lnTo>
                    <a:pt x="189052" y="257086"/>
                  </a:lnTo>
                  <a:lnTo>
                    <a:pt x="222961" y="219532"/>
                  </a:lnTo>
                  <a:lnTo>
                    <a:pt x="260858" y="185928"/>
                  </a:lnTo>
                  <a:lnTo>
                    <a:pt x="302463" y="156565"/>
                  </a:lnTo>
                  <a:lnTo>
                    <a:pt x="349275" y="131114"/>
                  </a:lnTo>
                  <a:lnTo>
                    <a:pt x="398208" y="111328"/>
                  </a:lnTo>
                  <a:lnTo>
                    <a:pt x="449148" y="97205"/>
                  </a:lnTo>
                  <a:lnTo>
                    <a:pt x="501980" y="88747"/>
                  </a:lnTo>
                  <a:lnTo>
                    <a:pt x="564349" y="86512"/>
                  </a:lnTo>
                  <a:lnTo>
                    <a:pt x="595718" y="88773"/>
                  </a:lnTo>
                  <a:lnTo>
                    <a:pt x="648195" y="97256"/>
                  </a:lnTo>
                  <a:lnTo>
                    <a:pt x="689914" y="108572"/>
                  </a:lnTo>
                  <a:lnTo>
                    <a:pt x="775919" y="144500"/>
                  </a:lnTo>
                  <a:lnTo>
                    <a:pt x="791921" y="129578"/>
                  </a:lnTo>
                  <a:lnTo>
                    <a:pt x="839927" y="82778"/>
                  </a:lnTo>
                  <a:lnTo>
                    <a:pt x="798449" y="59524"/>
                  </a:lnTo>
                  <a:lnTo>
                    <a:pt x="755904" y="40170"/>
                  </a:lnTo>
                  <a:lnTo>
                    <a:pt x="712508" y="24663"/>
                  </a:lnTo>
                  <a:lnTo>
                    <a:pt x="668489" y="12954"/>
                  </a:lnTo>
                  <a:lnTo>
                    <a:pt x="624065" y="4978"/>
                  </a:lnTo>
                  <a:lnTo>
                    <a:pt x="579462" y="673"/>
                  </a:lnTo>
                  <a:lnTo>
                    <a:pt x="534885" y="0"/>
                  </a:lnTo>
                  <a:lnTo>
                    <a:pt x="490562" y="2908"/>
                  </a:lnTo>
                  <a:lnTo>
                    <a:pt x="446735" y="9321"/>
                  </a:lnTo>
                  <a:lnTo>
                    <a:pt x="403593" y="19189"/>
                  </a:lnTo>
                  <a:lnTo>
                    <a:pt x="361365" y="32473"/>
                  </a:lnTo>
                  <a:lnTo>
                    <a:pt x="320294" y="49098"/>
                  </a:lnTo>
                  <a:lnTo>
                    <a:pt x="280581" y="69011"/>
                  </a:lnTo>
                  <a:lnTo>
                    <a:pt x="242443" y="92176"/>
                  </a:lnTo>
                  <a:lnTo>
                    <a:pt x="206121" y="118516"/>
                  </a:lnTo>
                  <a:lnTo>
                    <a:pt x="171805" y="147993"/>
                  </a:lnTo>
                  <a:lnTo>
                    <a:pt x="139750" y="180530"/>
                  </a:lnTo>
                  <a:lnTo>
                    <a:pt x="110159" y="216090"/>
                  </a:lnTo>
                  <a:lnTo>
                    <a:pt x="83261" y="254609"/>
                  </a:lnTo>
                  <a:lnTo>
                    <a:pt x="60439" y="294119"/>
                  </a:lnTo>
                  <a:lnTo>
                    <a:pt x="41249" y="335140"/>
                  </a:lnTo>
                  <a:lnTo>
                    <a:pt x="25704" y="377405"/>
                  </a:lnTo>
                  <a:lnTo>
                    <a:pt x="13779" y="420662"/>
                  </a:lnTo>
                  <a:lnTo>
                    <a:pt x="5524" y="464667"/>
                  </a:lnTo>
                  <a:lnTo>
                    <a:pt x="927" y="509155"/>
                  </a:lnTo>
                  <a:lnTo>
                    <a:pt x="0" y="553885"/>
                  </a:lnTo>
                  <a:lnTo>
                    <a:pt x="2768" y="598589"/>
                  </a:lnTo>
                  <a:lnTo>
                    <a:pt x="9232" y="643013"/>
                  </a:lnTo>
                  <a:lnTo>
                    <a:pt x="19392" y="686917"/>
                  </a:lnTo>
                  <a:lnTo>
                    <a:pt x="33286" y="730034"/>
                  </a:lnTo>
                  <a:lnTo>
                    <a:pt x="50901" y="772109"/>
                  </a:lnTo>
                  <a:lnTo>
                    <a:pt x="72263" y="812888"/>
                  </a:lnTo>
                  <a:lnTo>
                    <a:pt x="97370" y="852131"/>
                  </a:lnTo>
                  <a:lnTo>
                    <a:pt x="126238" y="889571"/>
                  </a:lnTo>
                  <a:lnTo>
                    <a:pt x="158877" y="924953"/>
                  </a:lnTo>
                  <a:lnTo>
                    <a:pt x="195313" y="958037"/>
                  </a:lnTo>
                  <a:lnTo>
                    <a:pt x="235534" y="988542"/>
                  </a:lnTo>
                  <a:lnTo>
                    <a:pt x="274447" y="1013129"/>
                  </a:lnTo>
                  <a:lnTo>
                    <a:pt x="314934" y="1034148"/>
                  </a:lnTo>
                  <a:lnTo>
                    <a:pt x="356730" y="1051560"/>
                  </a:lnTo>
                  <a:lnTo>
                    <a:pt x="399618" y="1065403"/>
                  </a:lnTo>
                  <a:lnTo>
                    <a:pt x="443344" y="1075639"/>
                  </a:lnTo>
                  <a:lnTo>
                    <a:pt x="487667" y="1082268"/>
                  </a:lnTo>
                  <a:lnTo>
                    <a:pt x="532345" y="1085291"/>
                  </a:lnTo>
                  <a:lnTo>
                    <a:pt x="577138" y="1084694"/>
                  </a:lnTo>
                  <a:lnTo>
                    <a:pt x="621817" y="1080477"/>
                  </a:lnTo>
                  <a:lnTo>
                    <a:pt x="666115" y="1072642"/>
                  </a:lnTo>
                  <a:lnTo>
                    <a:pt x="709815" y="1061161"/>
                  </a:lnTo>
                  <a:lnTo>
                    <a:pt x="752678" y="1046048"/>
                  </a:lnTo>
                  <a:lnTo>
                    <a:pt x="794435" y="1027290"/>
                  </a:lnTo>
                  <a:lnTo>
                    <a:pt x="834872" y="1004874"/>
                  </a:lnTo>
                  <a:lnTo>
                    <a:pt x="873734" y="978801"/>
                  </a:lnTo>
                  <a:lnTo>
                    <a:pt x="910780" y="949058"/>
                  </a:lnTo>
                  <a:lnTo>
                    <a:pt x="945781" y="915657"/>
                  </a:lnTo>
                  <a:lnTo>
                    <a:pt x="978484" y="878560"/>
                  </a:lnTo>
                  <a:lnTo>
                    <a:pt x="1007389" y="839165"/>
                  </a:lnTo>
                  <a:lnTo>
                    <a:pt x="1032243" y="798360"/>
                  </a:lnTo>
                  <a:lnTo>
                    <a:pt x="1053033" y="756246"/>
                  </a:lnTo>
                  <a:lnTo>
                    <a:pt x="1069771" y="712863"/>
                  </a:lnTo>
                  <a:lnTo>
                    <a:pt x="1082446" y="668274"/>
                  </a:lnTo>
                  <a:lnTo>
                    <a:pt x="1091069" y="622554"/>
                  </a:lnTo>
                  <a:lnTo>
                    <a:pt x="1095654" y="575754"/>
                  </a:lnTo>
                  <a:lnTo>
                    <a:pt x="1096175" y="5279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305153" y="682116"/>
              <a:ext cx="656590" cy="652145"/>
            </a:xfrm>
            <a:custGeom>
              <a:avLst/>
              <a:gdLst/>
              <a:ahLst/>
              <a:cxnLst/>
              <a:rect l="l" t="t" r="r" b="b"/>
              <a:pathLst>
                <a:path w="656590" h="652144">
                  <a:moveTo>
                    <a:pt x="549671" y="0"/>
                  </a:moveTo>
                  <a:lnTo>
                    <a:pt x="466506" y="81126"/>
                  </a:lnTo>
                  <a:lnTo>
                    <a:pt x="348630" y="197612"/>
                  </a:lnTo>
                  <a:lnTo>
                    <a:pt x="344058" y="203581"/>
                  </a:lnTo>
                  <a:lnTo>
                    <a:pt x="341010" y="208153"/>
                  </a:lnTo>
                  <a:lnTo>
                    <a:pt x="342534" y="215646"/>
                  </a:lnTo>
                  <a:lnTo>
                    <a:pt x="342534" y="263906"/>
                  </a:lnTo>
                  <a:lnTo>
                    <a:pt x="341010" y="268478"/>
                  </a:lnTo>
                  <a:lnTo>
                    <a:pt x="336438" y="273050"/>
                  </a:lnTo>
                  <a:lnTo>
                    <a:pt x="324104" y="284573"/>
                  </a:lnTo>
                  <a:lnTo>
                    <a:pt x="300005" y="308858"/>
                  </a:lnTo>
                  <a:lnTo>
                    <a:pt x="256809" y="351841"/>
                  </a:lnTo>
                  <a:lnTo>
                    <a:pt x="195087" y="412285"/>
                  </a:lnTo>
                  <a:lnTo>
                    <a:pt x="162702" y="443484"/>
                  </a:lnTo>
                  <a:lnTo>
                    <a:pt x="159654" y="445008"/>
                  </a:lnTo>
                  <a:lnTo>
                    <a:pt x="156606" y="445008"/>
                  </a:lnTo>
                  <a:lnTo>
                    <a:pt x="134647" y="437126"/>
                  </a:lnTo>
                  <a:lnTo>
                    <a:pt x="112283" y="434054"/>
                  </a:lnTo>
                  <a:lnTo>
                    <a:pt x="66817" y="443484"/>
                  </a:lnTo>
                  <a:lnTo>
                    <a:pt x="25669" y="472344"/>
                  </a:lnTo>
                  <a:lnTo>
                    <a:pt x="2809" y="515874"/>
                  </a:lnTo>
                  <a:lnTo>
                    <a:pt x="0" y="537333"/>
                  </a:lnTo>
                  <a:lnTo>
                    <a:pt x="904" y="558482"/>
                  </a:lnTo>
                  <a:lnTo>
                    <a:pt x="15001" y="598805"/>
                  </a:lnTo>
                  <a:lnTo>
                    <a:pt x="50625" y="634888"/>
                  </a:lnTo>
                  <a:lnTo>
                    <a:pt x="98821" y="651637"/>
                  </a:lnTo>
                  <a:lnTo>
                    <a:pt x="121036" y="651682"/>
                  </a:lnTo>
                  <a:lnTo>
                    <a:pt x="142144" y="647334"/>
                  </a:lnTo>
                  <a:lnTo>
                    <a:pt x="180990" y="625983"/>
                  </a:lnTo>
                  <a:lnTo>
                    <a:pt x="211470" y="585104"/>
                  </a:lnTo>
                  <a:lnTo>
                    <a:pt x="219090" y="534035"/>
                  </a:lnTo>
                  <a:lnTo>
                    <a:pt x="217662" y="524986"/>
                  </a:lnTo>
                  <a:lnTo>
                    <a:pt x="215661" y="515937"/>
                  </a:lnTo>
                  <a:lnTo>
                    <a:pt x="213090" y="506888"/>
                  </a:lnTo>
                  <a:lnTo>
                    <a:pt x="209946" y="497840"/>
                  </a:lnTo>
                  <a:lnTo>
                    <a:pt x="208422" y="494792"/>
                  </a:lnTo>
                  <a:lnTo>
                    <a:pt x="209946" y="491744"/>
                  </a:lnTo>
                  <a:lnTo>
                    <a:pt x="224305" y="476674"/>
                  </a:lnTo>
                  <a:lnTo>
                    <a:pt x="237569" y="463105"/>
                  </a:lnTo>
                  <a:lnTo>
                    <a:pt x="386730" y="315213"/>
                  </a:lnTo>
                  <a:lnTo>
                    <a:pt x="392826" y="313690"/>
                  </a:lnTo>
                  <a:lnTo>
                    <a:pt x="395874" y="313690"/>
                  </a:lnTo>
                  <a:lnTo>
                    <a:pt x="407304" y="312882"/>
                  </a:lnTo>
                  <a:lnTo>
                    <a:pt x="418734" y="312467"/>
                  </a:lnTo>
                  <a:lnTo>
                    <a:pt x="441594" y="312293"/>
                  </a:lnTo>
                  <a:lnTo>
                    <a:pt x="449214" y="313690"/>
                  </a:lnTo>
                  <a:lnTo>
                    <a:pt x="453786" y="310769"/>
                  </a:lnTo>
                  <a:lnTo>
                    <a:pt x="618251" y="147828"/>
                  </a:lnTo>
                  <a:lnTo>
                    <a:pt x="646326" y="119395"/>
                  </a:lnTo>
                  <a:lnTo>
                    <a:pt x="656351" y="110109"/>
                  </a:lnTo>
                  <a:lnTo>
                    <a:pt x="654827" y="110109"/>
                  </a:lnTo>
                  <a:lnTo>
                    <a:pt x="654827" y="107061"/>
                  </a:lnTo>
                  <a:lnTo>
                    <a:pt x="549671" y="107061"/>
                  </a:lnTo>
                  <a:lnTo>
                    <a:pt x="54967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449986" y="5566359"/>
            <a:ext cx="14998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15" b="1">
                <a:solidFill>
                  <a:srgbClr val="FFC000"/>
                </a:solidFill>
                <a:latin typeface="Trebuchet MS"/>
                <a:cs typeface="Trebuchet MS"/>
              </a:rPr>
              <a:t>INTRODUCCIÓN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0179" y="6507886"/>
            <a:ext cx="162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Segoe UI Black"/>
                <a:cs typeface="Segoe UI Black"/>
              </a:rPr>
              <a:t>2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536" y="121107"/>
            <a:ext cx="7042784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Segoe UI"/>
                <a:cs typeface="Segoe UI"/>
              </a:rPr>
              <a:t>Cádiz:</a:t>
            </a:r>
            <a:r>
              <a:rPr dirty="0" sz="3200" b="1">
                <a:latin typeface="Segoe UI"/>
                <a:cs typeface="Segoe UI"/>
              </a:rPr>
              <a:t> Mesa 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25" b="1">
                <a:latin typeface="Segoe UI"/>
                <a:cs typeface="Segoe UI"/>
              </a:rPr>
              <a:t>Transición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spc="-10" b="1">
                <a:latin typeface="Segoe UI"/>
                <a:cs typeface="Segoe UI"/>
              </a:rPr>
              <a:t>energética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contra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20" b="1">
                <a:latin typeface="Segoe UI"/>
                <a:cs typeface="Segoe UI"/>
              </a:rPr>
              <a:t>Pobreza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152" y="3979519"/>
            <a:ext cx="7325995" cy="2513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3495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5">
                <a:latin typeface="Segoe UI Black"/>
                <a:cs typeface="Segoe UI Black"/>
              </a:rPr>
              <a:t>fin </a:t>
            </a:r>
            <a:r>
              <a:rPr dirty="0" sz="1700">
                <a:latin typeface="Segoe UI Black"/>
                <a:cs typeface="Segoe UI Black"/>
              </a:rPr>
              <a:t>es </a:t>
            </a:r>
            <a:r>
              <a:rPr dirty="0" sz="1700" spc="-5">
                <a:latin typeface="Segoe UI Black"/>
                <a:cs typeface="Segoe UI Black"/>
              </a:rPr>
              <a:t>promover la participación para diseñar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acompañar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actuaciones que reduzcan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impacto de la ciudad, luchar contra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cambio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climático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reivindicar la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energía como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un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derecho.</a:t>
            </a:r>
            <a:endParaRPr sz="17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La MTE </a:t>
            </a:r>
            <a:r>
              <a:rPr dirty="0" sz="1700" spc="-5">
                <a:latin typeface="Segoe UI Black"/>
                <a:cs typeface="Segoe UI Black"/>
              </a:rPr>
              <a:t>ha promovido la conversión </a:t>
            </a:r>
            <a:r>
              <a:rPr dirty="0" sz="1700">
                <a:latin typeface="Segoe UI Black"/>
                <a:cs typeface="Segoe UI Black"/>
              </a:rPr>
              <a:t>a </a:t>
            </a:r>
            <a:r>
              <a:rPr dirty="0" sz="1700" spc="-5">
                <a:latin typeface="Segoe UI Black"/>
                <a:cs typeface="Segoe UI Black"/>
              </a:rPr>
              <a:t>100% </a:t>
            </a:r>
            <a:r>
              <a:rPr dirty="0" sz="1700">
                <a:latin typeface="Segoe UI Black"/>
                <a:cs typeface="Segoe UI Black"/>
              </a:rPr>
              <a:t>renovable </a:t>
            </a:r>
            <a:r>
              <a:rPr dirty="0" sz="1700" spc="-5">
                <a:latin typeface="Segoe UI Black"/>
                <a:cs typeface="Segoe UI Black"/>
              </a:rPr>
              <a:t>de la </a:t>
            </a:r>
            <a:r>
              <a:rPr dirty="0" sz="1700">
                <a:latin typeface="Segoe UI Black"/>
                <a:cs typeface="Segoe UI Black"/>
              </a:rPr>
              <a:t> Eléctrica </a:t>
            </a:r>
            <a:r>
              <a:rPr dirty="0" sz="1700" spc="-5">
                <a:latin typeface="Segoe UI Black"/>
                <a:cs typeface="Segoe UI Black"/>
              </a:rPr>
              <a:t>de Cádiz;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autoconsumo; alfabetización </a:t>
            </a:r>
            <a:r>
              <a:rPr dirty="0" sz="1700">
                <a:latin typeface="Segoe UI Black"/>
                <a:cs typeface="Segoe UI Black"/>
              </a:rPr>
              <a:t>energética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destinada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fortalecer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el conocimiento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>
                <a:latin typeface="Segoe UI Black"/>
                <a:cs typeface="Segoe UI Black"/>
              </a:rPr>
              <a:t> las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5">
                <a:latin typeface="Segoe UI Black"/>
                <a:cs typeface="Segoe UI Black"/>
              </a:rPr>
              <a:t> los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residentes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 spc="-45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ciudad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relación con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cambio </a:t>
            </a:r>
            <a:r>
              <a:rPr dirty="0" sz="1700">
                <a:latin typeface="Segoe UI Black"/>
                <a:cs typeface="Segoe UI Black"/>
              </a:rPr>
              <a:t>climático, </a:t>
            </a:r>
            <a:r>
              <a:rPr dirty="0" sz="1700" spc="-5">
                <a:latin typeface="Segoe UI Black"/>
                <a:cs typeface="Segoe UI Black"/>
              </a:rPr>
              <a:t>medidas de eficiencia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energética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facturas.</a:t>
            </a:r>
            <a:endParaRPr sz="17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2663" y="1431416"/>
            <a:ext cx="6851650" cy="2295525"/>
            <a:chOff x="232663" y="1431416"/>
            <a:chExt cx="6851650" cy="22955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4135" y="1496567"/>
              <a:ext cx="3209924" cy="2164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63" y="1431416"/>
              <a:ext cx="2926080" cy="229514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267" y="6460864"/>
            <a:ext cx="425450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0718" y="254634"/>
            <a:ext cx="7395845" cy="354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0" marR="217170" indent="-62865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Cádiz: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25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contra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20" b="1">
                <a:latin typeface="Segoe UI"/>
                <a:cs typeface="Segoe UI"/>
              </a:rPr>
              <a:t>Pobreza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endParaRPr sz="3200">
              <a:latin typeface="Segoe UI"/>
              <a:cs typeface="Segoe UI"/>
            </a:endParaRPr>
          </a:p>
          <a:p>
            <a:pPr marL="299085" marR="649605" indent="-287020">
              <a:lnSpc>
                <a:spcPct val="12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La MPE ha </a:t>
            </a:r>
            <a:r>
              <a:rPr dirty="0" sz="1700" spc="-5">
                <a:latin typeface="Segoe UI Black"/>
                <a:cs typeface="Segoe UI Black"/>
              </a:rPr>
              <a:t>codiseñado </a:t>
            </a:r>
            <a:r>
              <a:rPr dirty="0" sz="1700">
                <a:latin typeface="Segoe UI Black"/>
                <a:cs typeface="Segoe UI Black"/>
              </a:rPr>
              <a:t>una ayuda a </a:t>
            </a:r>
            <a:r>
              <a:rPr dirty="0" sz="1700" spc="-5">
                <a:latin typeface="Segoe UI Black"/>
                <a:cs typeface="Segoe UI Black"/>
              </a:rPr>
              <a:t>familias vulnerables </a:t>
            </a:r>
            <a:r>
              <a:rPr dirty="0" sz="1700">
                <a:latin typeface="Segoe UI Black"/>
                <a:cs typeface="Segoe UI Black"/>
              </a:rPr>
              <a:t>en el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marco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políticas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locales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contra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pobreza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energética.</a:t>
            </a:r>
            <a:endParaRPr sz="17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trata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“Cobertura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Energética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Anual”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que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el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Ayuntamiento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45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eléctrica local (Eléctrica de Cádiz) proporcionan de </a:t>
            </a:r>
            <a:r>
              <a:rPr dirty="0" sz="1700">
                <a:latin typeface="Segoe UI Black"/>
                <a:cs typeface="Segoe UI Black"/>
              </a:rPr>
              <a:t>oficio, en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coordinación con los </a:t>
            </a:r>
            <a:r>
              <a:rPr dirty="0" sz="1700">
                <a:latin typeface="Segoe UI Black"/>
                <a:cs typeface="Segoe UI Black"/>
              </a:rPr>
              <a:t>Servicios Sociales, a través </a:t>
            </a:r>
            <a:r>
              <a:rPr dirty="0" sz="1700" spc="-5">
                <a:latin typeface="Segoe UI Black"/>
                <a:cs typeface="Segoe UI Black"/>
              </a:rPr>
              <a:t>de la cual </a:t>
            </a:r>
            <a:r>
              <a:rPr dirty="0" sz="1700" spc="5">
                <a:latin typeface="Segoe UI Black"/>
                <a:cs typeface="Segoe UI Black"/>
              </a:rPr>
              <a:t>se </a:t>
            </a:r>
            <a:r>
              <a:rPr dirty="0" sz="1700" spc="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bonifica </a:t>
            </a:r>
            <a:r>
              <a:rPr dirty="0" sz="1700">
                <a:latin typeface="Segoe UI Black"/>
                <a:cs typeface="Segoe UI Black"/>
              </a:rPr>
              <a:t>una </a:t>
            </a:r>
            <a:r>
              <a:rPr dirty="0" sz="1700" spc="-5">
                <a:latin typeface="Segoe UI Black"/>
                <a:cs typeface="Segoe UI Black"/>
              </a:rPr>
              <a:t>cuantía mínima de </a:t>
            </a:r>
            <a:r>
              <a:rPr dirty="0" sz="1700">
                <a:latin typeface="Segoe UI Black"/>
                <a:cs typeface="Segoe UI Black"/>
              </a:rPr>
              <a:t>energía y </a:t>
            </a:r>
            <a:r>
              <a:rPr dirty="0" sz="1700" spc="-5">
                <a:latin typeface="Segoe UI Black"/>
                <a:cs typeface="Segoe UI Black"/>
              </a:rPr>
              <a:t>potencia necesarias para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vivir.</a:t>
            </a:r>
            <a:endParaRPr sz="1700">
              <a:latin typeface="Segoe UI Black"/>
              <a:cs typeface="Segoe UI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2623" y="3886593"/>
            <a:ext cx="7380605" cy="2648585"/>
            <a:chOff x="362623" y="3886593"/>
            <a:chExt cx="7380605" cy="26485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623" y="3886593"/>
              <a:ext cx="2924429" cy="26483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118" y="3978198"/>
              <a:ext cx="4385818" cy="24650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844" y="254634"/>
            <a:ext cx="7466330" cy="407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7495" marR="225425" indent="-62865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Cádiz: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25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contra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20" b="1">
                <a:latin typeface="Segoe UI"/>
                <a:cs typeface="Segoe UI"/>
              </a:rPr>
              <a:t>Pobreza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endParaRPr sz="3200">
              <a:latin typeface="Segoe UI"/>
              <a:cs typeface="Segoe UI"/>
            </a:endParaRPr>
          </a:p>
          <a:p>
            <a:pPr marL="299085" marR="5080" indent="-287020">
              <a:lnSpc>
                <a:spcPct val="120000"/>
              </a:lnSpc>
              <a:spcBef>
                <a:spcPts val="213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Desde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estos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espacios se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apoyan,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además,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otras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actuaciones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como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el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fomento</a:t>
            </a:r>
            <a:r>
              <a:rPr dirty="0" sz="1700" spc="7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del</a:t>
            </a:r>
            <a:r>
              <a:rPr dirty="0" sz="1700" spc="8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autoconsumo</a:t>
            </a:r>
            <a:r>
              <a:rPr dirty="0" sz="1700" spc="5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9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</a:t>
            </a:r>
            <a:r>
              <a:rPr dirty="0" sz="1700" spc="1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instalación</a:t>
            </a:r>
            <a:r>
              <a:rPr dirty="0" sz="1700" spc="5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 spc="1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paneles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fotovoltaicos, la reducción del consumo energético de los edificios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públicos,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5">
                <a:latin typeface="Segoe UI Black"/>
                <a:cs typeface="Segoe UI Black"/>
              </a:rPr>
              <a:t> la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reivindicación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energía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como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derecho.</a:t>
            </a:r>
            <a:endParaRPr sz="1700">
              <a:latin typeface="Segoe UI Black"/>
              <a:cs typeface="Segoe UI Black"/>
            </a:endParaRPr>
          </a:p>
          <a:p>
            <a:pPr marL="299085" marR="21209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Ambas </a:t>
            </a:r>
            <a:r>
              <a:rPr dirty="0" sz="1700" spc="-5">
                <a:latin typeface="Segoe UI Black"/>
                <a:cs typeface="Segoe UI Black"/>
              </a:rPr>
              <a:t>herramientas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consideran espacios abiertos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funcionan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por </a:t>
            </a:r>
            <a:r>
              <a:rPr dirty="0" sz="1700">
                <a:latin typeface="Segoe UI Black"/>
                <a:cs typeface="Segoe UI Black"/>
              </a:rPr>
              <a:t>consenso. Para las </a:t>
            </a:r>
            <a:r>
              <a:rPr dirty="0" sz="1700" spc="-5">
                <a:latin typeface="Segoe UI Black"/>
                <a:cs typeface="Segoe UI Black"/>
              </a:rPr>
              <a:t>destinatarias de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actuaciones </a:t>
            </a:r>
            <a:r>
              <a:rPr dirty="0" sz="1700">
                <a:latin typeface="Segoe UI Black"/>
                <a:cs typeface="Segoe UI Black"/>
              </a:rPr>
              <a:t>supone un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avance </a:t>
            </a:r>
            <a:r>
              <a:rPr dirty="0" sz="1700">
                <a:latin typeface="Segoe UI Black"/>
                <a:cs typeface="Segoe UI Black"/>
              </a:rPr>
              <a:t>en su </a:t>
            </a:r>
            <a:r>
              <a:rPr dirty="0" sz="1700" spc="-5">
                <a:latin typeface="Segoe UI Black"/>
                <a:cs typeface="Segoe UI Black"/>
              </a:rPr>
              <a:t>derecho </a:t>
            </a:r>
            <a:r>
              <a:rPr dirty="0" sz="1700">
                <a:latin typeface="Segoe UI Black"/>
                <a:cs typeface="Segoe UI Black"/>
              </a:rPr>
              <a:t>a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>
                <a:latin typeface="Segoe UI Black"/>
                <a:cs typeface="Segoe UI Black"/>
              </a:rPr>
              <a:t>energía y en su </a:t>
            </a:r>
            <a:r>
              <a:rPr dirty="0" sz="1700" spc="-5">
                <a:latin typeface="Segoe UI Black"/>
                <a:cs typeface="Segoe UI Black"/>
              </a:rPr>
              <a:t>comprensión de los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mecanismos para </a:t>
            </a:r>
            <a:r>
              <a:rPr dirty="0" sz="1700">
                <a:latin typeface="Segoe UI Black"/>
                <a:cs typeface="Segoe UI Black"/>
              </a:rPr>
              <a:t>ahorrar, </a:t>
            </a:r>
            <a:r>
              <a:rPr dirty="0" sz="1700" spc="-5">
                <a:latin typeface="Segoe UI Black"/>
                <a:cs typeface="Segoe UI Black"/>
              </a:rPr>
              <a:t>mejorar </a:t>
            </a: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5">
                <a:latin typeface="Segoe UI Black"/>
                <a:cs typeface="Segoe UI Black"/>
              </a:rPr>
              <a:t>confort </a:t>
            </a:r>
            <a:r>
              <a:rPr dirty="0" sz="1700">
                <a:latin typeface="Segoe UI Black"/>
                <a:cs typeface="Segoe UI Black"/>
              </a:rPr>
              <a:t>térmico y disminuir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</a:t>
            </a:r>
            <a:r>
              <a:rPr dirty="0" sz="1700" spc="-5">
                <a:latin typeface="Segoe UI Black"/>
                <a:cs typeface="Segoe UI Black"/>
              </a:rPr>
              <a:t> impacto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ecológico.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747" y="4393097"/>
            <a:ext cx="4986147" cy="23520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27315" cy="6858000"/>
          </a:xfrm>
          <a:custGeom>
            <a:avLst/>
            <a:gdLst/>
            <a:ahLst/>
            <a:cxnLst/>
            <a:rect l="l" t="t" r="r" b="b"/>
            <a:pathLst>
              <a:path w="7727315" h="6858000">
                <a:moveTo>
                  <a:pt x="7727086" y="6857996"/>
                </a:moveTo>
                <a:lnTo>
                  <a:pt x="7727086" y="0"/>
                </a:lnTo>
                <a:lnTo>
                  <a:pt x="0" y="0"/>
                </a:lnTo>
                <a:lnTo>
                  <a:pt x="0" y="6857996"/>
                </a:lnTo>
                <a:lnTo>
                  <a:pt x="7727086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536" y="254634"/>
            <a:ext cx="7160259" cy="4381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 marR="122555" indent="-62865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Cádiz: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25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Mesa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contra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20" b="1">
                <a:latin typeface="Segoe UI"/>
                <a:cs typeface="Segoe UI"/>
              </a:rPr>
              <a:t>Pobreza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endParaRPr sz="3200">
              <a:latin typeface="Segoe UI"/>
              <a:cs typeface="Segoe UI"/>
            </a:endParaRPr>
          </a:p>
          <a:p>
            <a:pPr marL="387985" marR="393065" indent="-342900">
              <a:lnSpc>
                <a:spcPct val="120000"/>
              </a:lnSpc>
              <a:spcBef>
                <a:spcPts val="2130"/>
              </a:spcBef>
              <a:buAutoNum type="arabicPeriod"/>
              <a:tabLst>
                <a:tab pos="387985" algn="l"/>
                <a:tab pos="388620" algn="l"/>
              </a:tabLst>
            </a:pP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participación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ve </a:t>
            </a:r>
            <a:r>
              <a:rPr dirty="0" sz="1700">
                <a:latin typeface="Segoe UI Black"/>
                <a:cs typeface="Segoe UI Black"/>
              </a:rPr>
              <a:t>estimulada </a:t>
            </a:r>
            <a:r>
              <a:rPr dirty="0" sz="1700" spc="-5">
                <a:latin typeface="Segoe UI Black"/>
                <a:cs typeface="Segoe UI Black"/>
              </a:rPr>
              <a:t>cuando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propuestas </a:t>
            </a:r>
            <a:r>
              <a:rPr dirty="0" sz="1700">
                <a:latin typeface="Segoe UI Black"/>
                <a:cs typeface="Segoe UI Black"/>
              </a:rPr>
              <a:t>son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escuchadas </a:t>
            </a:r>
            <a:r>
              <a:rPr dirty="0" sz="1700" spc="-5">
                <a:latin typeface="Segoe UI Black"/>
                <a:cs typeface="Segoe UI Black"/>
              </a:rPr>
              <a:t>por parte de </a:t>
            </a:r>
            <a:r>
              <a:rPr dirty="0" sz="1700">
                <a:latin typeface="Segoe UI Black"/>
                <a:cs typeface="Segoe UI Black"/>
              </a:rPr>
              <a:t>quien tiene </a:t>
            </a:r>
            <a:r>
              <a:rPr dirty="0" sz="1700" spc="-5">
                <a:latin typeface="Segoe UI Black"/>
                <a:cs typeface="Segoe UI Black"/>
              </a:rPr>
              <a:t>la responsabilidad de </a:t>
            </a:r>
            <a:r>
              <a:rPr dirty="0" sz="1700">
                <a:latin typeface="Segoe UI Black"/>
                <a:cs typeface="Segoe UI Black"/>
              </a:rPr>
              <a:t> impulsar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las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actuaciones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que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implican.</a:t>
            </a:r>
            <a:endParaRPr sz="1700">
              <a:latin typeface="Segoe UI Black"/>
              <a:cs typeface="Segoe UI Black"/>
            </a:endParaRPr>
          </a:p>
          <a:p>
            <a:pPr marL="387985" marR="5080" indent="-342900">
              <a:lnSpc>
                <a:spcPct val="120000"/>
              </a:lnSpc>
              <a:buAutoNum type="arabicPeriod"/>
              <a:tabLst>
                <a:tab pos="387985" algn="l"/>
                <a:tab pos="388620" algn="l"/>
              </a:tabLst>
            </a:pPr>
            <a:r>
              <a:rPr dirty="0" sz="1700">
                <a:latin typeface="Segoe UI Black"/>
                <a:cs typeface="Segoe UI Black"/>
              </a:rPr>
              <a:t>Es </a:t>
            </a:r>
            <a:r>
              <a:rPr dirty="0" sz="1700" spc="-5">
                <a:latin typeface="Segoe UI Black"/>
                <a:cs typeface="Segoe UI Black"/>
              </a:rPr>
              <a:t>necesario que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dediquen recursos </a:t>
            </a:r>
            <a:r>
              <a:rPr dirty="0" sz="1700">
                <a:latin typeface="Segoe UI Black"/>
                <a:cs typeface="Segoe UI Black"/>
              </a:rPr>
              <a:t>a organizar las instancias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los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espacios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 participación.</a:t>
            </a:r>
            <a:endParaRPr sz="1700">
              <a:latin typeface="Segoe UI Black"/>
              <a:cs typeface="Segoe UI Black"/>
            </a:endParaRPr>
          </a:p>
          <a:p>
            <a:pPr marL="387985" marR="16510" indent="-342900">
              <a:lnSpc>
                <a:spcPct val="120000"/>
              </a:lnSpc>
              <a:buAutoNum type="arabicPeriod"/>
              <a:tabLst>
                <a:tab pos="387985" algn="l"/>
                <a:tab pos="388620" algn="l"/>
              </a:tabLst>
            </a:pPr>
            <a:r>
              <a:rPr dirty="0" sz="1700">
                <a:latin typeface="Segoe UI Black"/>
                <a:cs typeface="Segoe UI Black"/>
              </a:rPr>
              <a:t>Es </a:t>
            </a:r>
            <a:r>
              <a:rPr dirty="0" sz="1700" spc="-5">
                <a:latin typeface="Segoe UI Black"/>
                <a:cs typeface="Segoe UI Black"/>
              </a:rPr>
              <a:t>clave </a:t>
            </a:r>
            <a:r>
              <a:rPr dirty="0" sz="1700">
                <a:latin typeface="Segoe UI Black"/>
                <a:cs typeface="Segoe UI Black"/>
              </a:rPr>
              <a:t>trabajar </a:t>
            </a:r>
            <a:r>
              <a:rPr dirty="0" sz="1700" spc="-5">
                <a:latin typeface="Segoe UI Black"/>
                <a:cs typeface="Segoe UI Black"/>
              </a:rPr>
              <a:t>con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personas adecuadas. </a:t>
            </a:r>
            <a:r>
              <a:rPr dirty="0" sz="1700">
                <a:latin typeface="Segoe UI Black"/>
                <a:cs typeface="Segoe UI Black"/>
              </a:rPr>
              <a:t>En este caso, y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además de la ciudadanía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organizaciones </a:t>
            </a:r>
            <a:r>
              <a:rPr dirty="0" sz="1700">
                <a:latin typeface="Segoe UI Black"/>
                <a:cs typeface="Segoe UI Black"/>
              </a:rPr>
              <a:t>sensibles a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sostenibilidad,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empoderamiento de </a:t>
            </a:r>
            <a:r>
              <a:rPr dirty="0" sz="1700">
                <a:latin typeface="Segoe UI Black"/>
                <a:cs typeface="Segoe UI Black"/>
              </a:rPr>
              <a:t>quienes </a:t>
            </a:r>
            <a:r>
              <a:rPr dirty="0" sz="1700" spc="-5">
                <a:latin typeface="Segoe UI Black"/>
                <a:cs typeface="Segoe UI Black"/>
              </a:rPr>
              <a:t>forman parte de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 compañía </a:t>
            </a:r>
            <a:r>
              <a:rPr dirty="0" sz="1700">
                <a:latin typeface="Segoe UI Black"/>
                <a:cs typeface="Segoe UI Black"/>
              </a:rPr>
              <a:t>Eléctrica </a:t>
            </a:r>
            <a:r>
              <a:rPr dirty="0" sz="1700" spc="-5">
                <a:latin typeface="Segoe UI Black"/>
                <a:cs typeface="Segoe UI Black"/>
              </a:rPr>
              <a:t>de Cádiz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ha revelado fundamental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estrategia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participativa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7326" y="4733759"/>
            <a:ext cx="3810000" cy="1905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775" y="254634"/>
            <a:ext cx="7038975" cy="3808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3302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Barcelona: Puntos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Asesoramiento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Energético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40" b="1">
                <a:latin typeface="Segoe UI"/>
                <a:cs typeface="Segoe UI"/>
              </a:rPr>
              <a:t>(PAE)</a:t>
            </a:r>
            <a:endParaRPr sz="3200">
              <a:latin typeface="Segoe UI"/>
              <a:cs typeface="Segoe UI"/>
            </a:endParaRPr>
          </a:p>
          <a:p>
            <a:pPr algn="ctr" marR="17145">
              <a:lnSpc>
                <a:spcPct val="100000"/>
              </a:lnSpc>
              <a:spcBef>
                <a:spcPts val="2120"/>
              </a:spcBef>
            </a:pP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El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espacio</a:t>
            </a:r>
            <a:r>
              <a:rPr dirty="0" u="heavy" sz="18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urbano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se</a:t>
            </a:r>
            <a:r>
              <a:rPr dirty="0" u="heavy" sz="18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convierte</a:t>
            </a:r>
            <a:r>
              <a:rPr dirty="0" u="heavy" sz="1800" spc="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una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red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de</a:t>
            </a:r>
            <a:r>
              <a:rPr dirty="0" u="heavy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agentes</a:t>
            </a:r>
            <a:r>
              <a:rPr dirty="0" u="heavy" sz="1800" spc="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contra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la</a:t>
            </a:r>
            <a:endParaRPr sz="1800">
              <a:latin typeface="Segoe UI Black"/>
              <a:cs typeface="Segoe UI Black"/>
            </a:endParaRPr>
          </a:p>
          <a:p>
            <a:pPr algn="ctr" marR="15875">
              <a:lnSpc>
                <a:spcPct val="100000"/>
              </a:lnSpc>
            </a:pP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pobreza</a:t>
            </a:r>
            <a:r>
              <a:rPr dirty="0" u="heavy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energética</a:t>
            </a:r>
            <a:endParaRPr sz="1800">
              <a:latin typeface="Segoe UI Black"/>
              <a:cs typeface="Segoe UI Black"/>
            </a:endParaRPr>
          </a:p>
          <a:p>
            <a:pPr marL="363220" marR="5080" indent="-287020">
              <a:lnSpc>
                <a:spcPct val="120000"/>
              </a:lnSpc>
              <a:spcBef>
                <a:spcPts val="969"/>
              </a:spcBef>
              <a:buFont typeface="Arial MT"/>
              <a:buChar char="•"/>
              <a:tabLst>
                <a:tab pos="363220" algn="l"/>
                <a:tab pos="363855" algn="l"/>
              </a:tabLst>
            </a:pP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iniciativa consiste </a:t>
            </a:r>
            <a:r>
              <a:rPr dirty="0" sz="1700">
                <a:latin typeface="Segoe UI Black"/>
                <a:cs typeface="Segoe UI Black"/>
              </a:rPr>
              <a:t>en el </a:t>
            </a:r>
            <a:r>
              <a:rPr dirty="0" sz="1700" spc="-5">
                <a:latin typeface="Segoe UI Black"/>
                <a:cs typeface="Segoe UI Black"/>
              </a:rPr>
              <a:t>desarrollo, </a:t>
            </a:r>
            <a:r>
              <a:rPr dirty="0" sz="1700">
                <a:latin typeface="Segoe UI Black"/>
                <a:cs typeface="Segoe UI Black"/>
              </a:rPr>
              <a:t>desde </a:t>
            </a:r>
            <a:r>
              <a:rPr dirty="0" sz="1700" spc="-5">
                <a:latin typeface="Segoe UI Black"/>
                <a:cs typeface="Segoe UI Black"/>
              </a:rPr>
              <a:t>2017, de </a:t>
            </a:r>
            <a:r>
              <a:rPr dirty="0" sz="1700">
                <a:latin typeface="Segoe UI Black"/>
                <a:cs typeface="Segoe UI Black"/>
              </a:rPr>
              <a:t>un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servicio de carácter </a:t>
            </a:r>
            <a:r>
              <a:rPr dirty="0" sz="1700">
                <a:latin typeface="Segoe UI Black"/>
                <a:cs typeface="Segoe UI Black"/>
              </a:rPr>
              <a:t>universal </a:t>
            </a:r>
            <a:r>
              <a:rPr dirty="0" sz="1700" spc="-5">
                <a:latin typeface="Segoe UI Black"/>
                <a:cs typeface="Segoe UI Black"/>
              </a:rPr>
              <a:t>cuyo </a:t>
            </a:r>
            <a:r>
              <a:rPr dirty="0" sz="1700">
                <a:latin typeface="Segoe UI Black"/>
                <a:cs typeface="Segoe UI Black"/>
              </a:rPr>
              <a:t>responsable es </a:t>
            </a:r>
            <a:r>
              <a:rPr dirty="0" sz="1700" spc="-5">
                <a:latin typeface="Segoe UI Black"/>
                <a:cs typeface="Segoe UI Black"/>
              </a:rPr>
              <a:t>el </a:t>
            </a:r>
            <a:r>
              <a:rPr dirty="0" sz="1700">
                <a:latin typeface="Segoe UI Black"/>
                <a:cs typeface="Segoe UI Black"/>
              </a:rPr>
              <a:t>Área </a:t>
            </a:r>
            <a:r>
              <a:rPr dirty="0" sz="1700" spc="-5">
                <a:latin typeface="Segoe UI Black"/>
                <a:cs typeface="Segoe UI Black"/>
              </a:rPr>
              <a:t>de </a:t>
            </a:r>
            <a:r>
              <a:rPr dirty="0" sz="1700">
                <a:latin typeface="Segoe UI Black"/>
                <a:cs typeface="Segoe UI Black"/>
              </a:rPr>
              <a:t> Derechos Sociales </a:t>
            </a:r>
            <a:r>
              <a:rPr dirty="0" sz="1700" spc="-5">
                <a:latin typeface="Segoe UI Black"/>
                <a:cs typeface="Segoe UI Black"/>
              </a:rPr>
              <a:t>del </a:t>
            </a:r>
            <a:r>
              <a:rPr dirty="0" sz="1700">
                <a:latin typeface="Segoe UI Black"/>
                <a:cs typeface="Segoe UI Black"/>
              </a:rPr>
              <a:t>Ayuntamiento </a:t>
            </a:r>
            <a:r>
              <a:rPr dirty="0" sz="1700" spc="-5">
                <a:latin typeface="Segoe UI Black"/>
                <a:cs typeface="Segoe UI Black"/>
              </a:rPr>
              <a:t>de Barcelona que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proporciona </a:t>
            </a:r>
            <a:r>
              <a:rPr dirty="0" sz="1700">
                <a:latin typeface="Segoe UI Black"/>
                <a:cs typeface="Segoe UI Black"/>
              </a:rPr>
              <a:t>a través </a:t>
            </a:r>
            <a:r>
              <a:rPr dirty="0" sz="1700" spc="-5">
                <a:latin typeface="Segoe UI Black"/>
                <a:cs typeface="Segoe UI Black"/>
              </a:rPr>
              <a:t>de 11 </a:t>
            </a:r>
            <a:r>
              <a:rPr dirty="0" sz="1700">
                <a:latin typeface="Segoe UI Black"/>
                <a:cs typeface="Segoe UI Black"/>
              </a:rPr>
              <a:t>espacios </a:t>
            </a:r>
            <a:r>
              <a:rPr dirty="0" sz="1700" spc="-5">
                <a:latin typeface="Segoe UI Black"/>
                <a:cs typeface="Segoe UI Black"/>
              </a:rPr>
              <a:t>denominados </a:t>
            </a:r>
            <a:r>
              <a:rPr dirty="0" sz="1700">
                <a:latin typeface="Segoe UI Black"/>
                <a:cs typeface="Segoe UI Black"/>
              </a:rPr>
              <a:t>Puntos </a:t>
            </a:r>
            <a:r>
              <a:rPr dirty="0" sz="1700" spc="-5">
                <a:latin typeface="Segoe UI Black"/>
                <a:cs typeface="Segoe UI Black"/>
              </a:rPr>
              <a:t>de </a:t>
            </a:r>
            <a:r>
              <a:rPr dirty="0" sz="1700">
                <a:latin typeface="Segoe UI Black"/>
                <a:cs typeface="Segoe UI Black"/>
              </a:rPr>
              <a:t> Asesoramiento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Energético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ubicados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todos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los</a:t>
            </a:r>
            <a:r>
              <a:rPr dirty="0" sz="1700">
                <a:latin typeface="Segoe UI Black"/>
                <a:cs typeface="Segoe UI Black"/>
              </a:rPr>
              <a:t> distritos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de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 spc="-45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ciudad.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298" y="4024414"/>
            <a:ext cx="4641596" cy="26117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775" y="254634"/>
            <a:ext cx="7010400" cy="321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 marR="5080" indent="-19050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Barcelona: Puntos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Asesoramiento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Energético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40" b="1">
                <a:latin typeface="Segoe UI"/>
                <a:cs typeface="Segoe UI"/>
              </a:rPr>
              <a:t>(PAE)</a:t>
            </a:r>
            <a:endParaRPr sz="3200">
              <a:latin typeface="Segoe UI"/>
              <a:cs typeface="Segoe UI"/>
            </a:endParaRPr>
          </a:p>
          <a:p>
            <a:pPr marL="489584" marR="195580" indent="-287020">
              <a:lnSpc>
                <a:spcPct val="120000"/>
              </a:lnSpc>
              <a:spcBef>
                <a:spcPts val="2730"/>
              </a:spcBef>
              <a:buFont typeface="Arial MT"/>
              <a:buChar char="•"/>
              <a:tabLst>
                <a:tab pos="489584" algn="l"/>
                <a:tab pos="490220" algn="l"/>
              </a:tabLst>
            </a:pPr>
            <a:r>
              <a:rPr dirty="0" sz="1700">
                <a:latin typeface="Segoe UI Black"/>
                <a:cs typeface="Segoe UI Black"/>
              </a:rPr>
              <a:t>Son </a:t>
            </a:r>
            <a:r>
              <a:rPr dirty="0" sz="1700" spc="-5">
                <a:latin typeface="Segoe UI Black"/>
                <a:cs typeface="Segoe UI Black"/>
              </a:rPr>
              <a:t>gestionados </a:t>
            </a:r>
            <a:r>
              <a:rPr dirty="0" sz="1700">
                <a:latin typeface="Segoe UI Black"/>
                <a:cs typeface="Segoe UI Black"/>
              </a:rPr>
              <a:t>a través </a:t>
            </a:r>
            <a:r>
              <a:rPr dirty="0" sz="1700" spc="-5">
                <a:latin typeface="Segoe UI Black"/>
                <a:cs typeface="Segoe UI Black"/>
              </a:rPr>
              <a:t>de </a:t>
            </a:r>
            <a:r>
              <a:rPr dirty="0" sz="1700">
                <a:latin typeface="Segoe UI Black"/>
                <a:cs typeface="Segoe UI Black"/>
              </a:rPr>
              <a:t>entidades sociales y su </a:t>
            </a:r>
            <a:r>
              <a:rPr dirty="0" sz="1700" spc="-5">
                <a:latin typeface="Segoe UI Black"/>
                <a:cs typeface="Segoe UI Black"/>
              </a:rPr>
              <a:t>fin </a:t>
            </a:r>
            <a:r>
              <a:rPr dirty="0" sz="1700">
                <a:latin typeface="Segoe UI Black"/>
                <a:cs typeface="Segoe UI Black"/>
              </a:rPr>
              <a:t>es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combatir la pobreza </a:t>
            </a:r>
            <a:r>
              <a:rPr dirty="0" sz="1700">
                <a:latin typeface="Segoe UI Black"/>
                <a:cs typeface="Segoe UI Black"/>
              </a:rPr>
              <a:t>energética y </a:t>
            </a:r>
            <a:r>
              <a:rPr dirty="0" sz="1700" spc="-5">
                <a:latin typeface="Segoe UI Black"/>
                <a:cs typeface="Segoe UI Black"/>
              </a:rPr>
              <a:t>promover </a:t>
            </a:r>
            <a:r>
              <a:rPr dirty="0" sz="1700">
                <a:latin typeface="Segoe UI Black"/>
                <a:cs typeface="Segoe UI Black"/>
              </a:rPr>
              <a:t>un </a:t>
            </a:r>
            <a:r>
              <a:rPr dirty="0" sz="1700" spc="-5">
                <a:latin typeface="Segoe UI Black"/>
                <a:cs typeface="Segoe UI Black"/>
              </a:rPr>
              <a:t>cambio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 spc="-46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cultura </a:t>
            </a:r>
            <a:r>
              <a:rPr dirty="0" sz="1700">
                <a:latin typeface="Segoe UI Black"/>
                <a:cs typeface="Segoe UI Black"/>
              </a:rPr>
              <a:t>energética </a:t>
            </a:r>
            <a:r>
              <a:rPr dirty="0" sz="1700" spc="-5">
                <a:latin typeface="Segoe UI Black"/>
                <a:cs typeface="Segoe UI Black"/>
              </a:rPr>
              <a:t>de la ciudadanía mediante la </a:t>
            </a:r>
            <a:r>
              <a:rPr dirty="0" sz="1700">
                <a:latin typeface="Segoe UI Black"/>
                <a:cs typeface="Segoe UI Black"/>
              </a:rPr>
              <a:t>atención, el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empoderamiento, la capacitación </a:t>
            </a:r>
            <a:r>
              <a:rPr dirty="0" sz="1700">
                <a:latin typeface="Segoe UI Black"/>
                <a:cs typeface="Segoe UI Black"/>
              </a:rPr>
              <a:t>y el </a:t>
            </a:r>
            <a:r>
              <a:rPr dirty="0" sz="1700" spc="-5">
                <a:latin typeface="Segoe UI Black"/>
                <a:cs typeface="Segoe UI Black"/>
              </a:rPr>
              <a:t>asesoramiento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materia </a:t>
            </a:r>
            <a:r>
              <a:rPr dirty="0" sz="1700" spc="-5">
                <a:latin typeface="Segoe UI Black"/>
                <a:cs typeface="Segoe UI Black"/>
              </a:rPr>
              <a:t>energética, </a:t>
            </a:r>
            <a:r>
              <a:rPr dirty="0" sz="1700">
                <a:latin typeface="Segoe UI Black"/>
                <a:cs typeface="Segoe UI Black"/>
              </a:rPr>
              <a:t>así </a:t>
            </a:r>
            <a:r>
              <a:rPr dirty="0" sz="1700" spc="-5">
                <a:latin typeface="Segoe UI Black"/>
                <a:cs typeface="Segoe UI Black"/>
              </a:rPr>
              <a:t>como la inserción sociolaboral </a:t>
            </a:r>
            <a:r>
              <a:rPr dirty="0" sz="1700">
                <a:latin typeface="Segoe UI Black"/>
                <a:cs typeface="Segoe UI Black"/>
              </a:rPr>
              <a:t>en el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ámbito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del</a:t>
            </a:r>
            <a:r>
              <a:rPr dirty="0" sz="1700">
                <a:latin typeface="Segoe UI Black"/>
                <a:cs typeface="Segoe UI Black"/>
              </a:rPr>
              <a:t> empleo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verde.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519" y="3610399"/>
            <a:ext cx="4913630" cy="3142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775" y="254634"/>
            <a:ext cx="7010400" cy="3760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 marR="5080" indent="-19050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Barcelona: Puntos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Asesoramiento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Energético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40" b="1">
                <a:latin typeface="Segoe UI"/>
                <a:cs typeface="Segoe UI"/>
              </a:rPr>
              <a:t>(PAE)</a:t>
            </a:r>
            <a:endParaRPr sz="3200">
              <a:latin typeface="Segoe UI"/>
              <a:cs typeface="Segoe UI"/>
            </a:endParaRPr>
          </a:p>
          <a:p>
            <a:pPr marL="357505" marR="80645" indent="-287020">
              <a:lnSpc>
                <a:spcPct val="120000"/>
              </a:lnSpc>
              <a:spcBef>
                <a:spcPts val="2140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dirty="0" sz="1700">
                <a:latin typeface="Segoe UI Black"/>
                <a:cs typeface="Segoe UI Black"/>
              </a:rPr>
              <a:t>Para las </a:t>
            </a:r>
            <a:r>
              <a:rPr dirty="0" sz="1700" spc="-5">
                <a:latin typeface="Segoe UI Black"/>
                <a:cs typeface="Segoe UI Black"/>
              </a:rPr>
              <a:t>personas atendidas, familias </a:t>
            </a:r>
            <a:r>
              <a:rPr dirty="0" sz="1700">
                <a:latin typeface="Segoe UI Black"/>
                <a:cs typeface="Segoe UI Black"/>
              </a:rPr>
              <a:t>que sufren </a:t>
            </a:r>
            <a:r>
              <a:rPr dirty="0" sz="1700" spc="-5">
                <a:latin typeface="Segoe UI Black"/>
                <a:cs typeface="Segoe UI Black"/>
              </a:rPr>
              <a:t>pobreza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energética,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acompaña, asesora </a:t>
            </a:r>
            <a:r>
              <a:rPr dirty="0" sz="1700">
                <a:latin typeface="Segoe UI Black"/>
                <a:cs typeface="Segoe UI Black"/>
              </a:rPr>
              <a:t>y ayuda </a:t>
            </a:r>
            <a:r>
              <a:rPr dirty="0" sz="1700" spc="-5">
                <a:latin typeface="Segoe UI Black"/>
                <a:cs typeface="Segoe UI Black"/>
              </a:rPr>
              <a:t>para la </a:t>
            </a:r>
            <a:r>
              <a:rPr dirty="0" sz="1700">
                <a:latin typeface="Segoe UI Black"/>
                <a:cs typeface="Segoe UI Black"/>
              </a:rPr>
              <a:t>disminución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 </a:t>
            </a: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5">
                <a:latin typeface="Segoe UI Black"/>
                <a:cs typeface="Segoe UI Black"/>
              </a:rPr>
              <a:t>factura energética, </a:t>
            </a: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5">
                <a:latin typeface="Segoe UI Black"/>
                <a:cs typeface="Segoe UI Black"/>
              </a:rPr>
              <a:t>capacitación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empoderamiento </a:t>
            </a:r>
            <a:r>
              <a:rPr dirty="0" sz="1700">
                <a:latin typeface="Segoe UI Black"/>
                <a:cs typeface="Segoe UI Black"/>
              </a:rPr>
              <a:t> mediante en </a:t>
            </a:r>
            <a:r>
              <a:rPr dirty="0" sz="1700" spc="-5">
                <a:latin typeface="Segoe UI Black"/>
                <a:cs typeface="Segoe UI Black"/>
              </a:rPr>
              <a:t>la </a:t>
            </a:r>
            <a:r>
              <a:rPr dirty="0" sz="1700">
                <a:latin typeface="Segoe UI Black"/>
                <a:cs typeface="Segoe UI Black"/>
              </a:rPr>
              <a:t>tramitación </a:t>
            </a:r>
            <a:r>
              <a:rPr dirty="0" sz="1700" spc="-5">
                <a:latin typeface="Segoe UI Black"/>
                <a:cs typeface="Segoe UI Black"/>
              </a:rPr>
              <a:t>de </a:t>
            </a:r>
            <a:r>
              <a:rPr dirty="0" sz="1700">
                <a:latin typeface="Segoe UI Black"/>
                <a:cs typeface="Segoe UI Black"/>
              </a:rPr>
              <a:t>ayudas o </a:t>
            </a:r>
            <a:r>
              <a:rPr dirty="0" sz="1700" spc="-5">
                <a:latin typeface="Segoe UI Black"/>
                <a:cs typeface="Segoe UI Black"/>
              </a:rPr>
              <a:t>evitando cortes de </a:t>
            </a:r>
            <a:r>
              <a:rPr dirty="0" sz="1700">
                <a:latin typeface="Segoe UI Black"/>
                <a:cs typeface="Segoe UI Black"/>
              </a:rPr>
              <a:t> suministro, </a:t>
            </a:r>
            <a:r>
              <a:rPr dirty="0" sz="1700" spc="-5">
                <a:latin typeface="Segoe UI Black"/>
                <a:cs typeface="Segoe UI Black"/>
              </a:rPr>
              <a:t>acompañándolas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la negociación con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compañías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energéticas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o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interviniendo</a:t>
            </a:r>
            <a:r>
              <a:rPr dirty="0" sz="1700" spc="-4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 sus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hogares.</a:t>
            </a:r>
            <a:endParaRPr sz="1700">
              <a:latin typeface="Segoe UI Black"/>
              <a:cs typeface="Segoe UI Black"/>
            </a:endParaRPr>
          </a:p>
          <a:p>
            <a:pPr marL="357505" marR="173990" indent="-287020">
              <a:lnSpc>
                <a:spcPct val="120000"/>
              </a:lnSpc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dirty="0" sz="1700">
                <a:latin typeface="Segoe UI Black"/>
                <a:cs typeface="Segoe UI Black"/>
              </a:rPr>
              <a:t>Desde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2017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se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ha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atendido</a:t>
            </a:r>
            <a:r>
              <a:rPr dirty="0" sz="1700" spc="-3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 </a:t>
            </a:r>
            <a:r>
              <a:rPr dirty="0" sz="1700" spc="-5">
                <a:latin typeface="Segoe UI Black"/>
                <a:cs typeface="Segoe UI Black"/>
              </a:rPr>
              <a:t>99.225</a:t>
            </a:r>
            <a:r>
              <a:rPr dirty="0" sz="1700" spc="-4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personas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se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han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creado </a:t>
            </a:r>
            <a:r>
              <a:rPr dirty="0" sz="1700" spc="-45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casi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100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empleos.</a:t>
            </a:r>
            <a:endParaRPr sz="1700">
              <a:latin typeface="Segoe UI Black"/>
              <a:cs typeface="Segoe UI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794" y="4112069"/>
            <a:ext cx="6812280" cy="2376805"/>
            <a:chOff x="537794" y="4112069"/>
            <a:chExt cx="6812280" cy="23768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794" y="4112069"/>
              <a:ext cx="3043428" cy="23765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135" y="4238713"/>
              <a:ext cx="3475863" cy="21233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058784" cy="6858000"/>
          </a:xfrm>
          <a:custGeom>
            <a:avLst/>
            <a:gdLst/>
            <a:ahLst/>
            <a:cxnLst/>
            <a:rect l="l" t="t" r="r" b="b"/>
            <a:pathLst>
              <a:path w="8058784" h="6858000">
                <a:moveTo>
                  <a:pt x="8058176" y="6857996"/>
                </a:moveTo>
                <a:lnTo>
                  <a:pt x="8058176" y="0"/>
                </a:lnTo>
                <a:lnTo>
                  <a:pt x="0" y="0"/>
                </a:lnTo>
                <a:lnTo>
                  <a:pt x="0" y="6857996"/>
                </a:lnTo>
                <a:lnTo>
                  <a:pt x="8058176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775" y="254634"/>
            <a:ext cx="701040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 marR="5080" indent="-19050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Barcelona: Puntos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Asesoramiento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Energético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40" b="1">
                <a:latin typeface="Segoe UI"/>
                <a:cs typeface="Segoe UI"/>
              </a:rPr>
              <a:t>(PAE)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881" y="1540230"/>
            <a:ext cx="6923405" cy="3134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74625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iniciativa fomenta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empoderamiento de la ciudadanía </a:t>
            </a:r>
            <a:r>
              <a:rPr dirty="0" sz="1700">
                <a:latin typeface="Segoe UI Black"/>
                <a:cs typeface="Segoe UI Black"/>
              </a:rPr>
              <a:t> respecto </a:t>
            </a:r>
            <a:r>
              <a:rPr dirty="0" sz="1700" spc="-5">
                <a:latin typeface="Segoe UI Black"/>
                <a:cs typeface="Segoe UI Black"/>
              </a:rPr>
              <a:t>al </a:t>
            </a:r>
            <a:r>
              <a:rPr dirty="0" sz="1700">
                <a:latin typeface="Segoe UI Black"/>
                <a:cs typeface="Segoe UI Black"/>
              </a:rPr>
              <a:t>fenómeno </a:t>
            </a:r>
            <a:r>
              <a:rPr dirty="0" sz="1700" spc="-5">
                <a:latin typeface="Segoe UI Black"/>
                <a:cs typeface="Segoe UI Black"/>
              </a:rPr>
              <a:t>energético: ayuda </a:t>
            </a:r>
            <a:r>
              <a:rPr dirty="0" sz="1700">
                <a:latin typeface="Segoe UI Black"/>
                <a:cs typeface="Segoe UI Black"/>
              </a:rPr>
              <a:t>a </a:t>
            </a:r>
            <a:r>
              <a:rPr dirty="0" sz="1700" spc="-5">
                <a:latin typeface="Segoe UI Black"/>
                <a:cs typeface="Segoe UI Black"/>
              </a:rPr>
              <a:t>comprender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significado de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facturas </a:t>
            </a:r>
            <a:r>
              <a:rPr dirty="0" sz="1700">
                <a:latin typeface="Segoe UI Black"/>
                <a:cs typeface="Segoe UI Black"/>
              </a:rPr>
              <a:t>y </a:t>
            </a:r>
            <a:r>
              <a:rPr dirty="0" sz="1700" spc="-5">
                <a:latin typeface="Segoe UI Black"/>
                <a:cs typeface="Segoe UI Black"/>
              </a:rPr>
              <a:t>proporciona herramientas para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que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familias puedan ejercer </a:t>
            </a:r>
            <a:r>
              <a:rPr dirty="0" sz="1700">
                <a:latin typeface="Segoe UI Black"/>
                <a:cs typeface="Segoe UI Black"/>
              </a:rPr>
              <a:t>sus </a:t>
            </a:r>
            <a:r>
              <a:rPr dirty="0" sz="1700" spc="-5">
                <a:latin typeface="Segoe UI Black"/>
                <a:cs typeface="Segoe UI Black"/>
              </a:rPr>
              <a:t>derechos como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consumidores</a:t>
            </a:r>
            <a:r>
              <a:rPr dirty="0" sz="1700" spc="-4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pero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también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ahorrar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por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tanto</a:t>
            </a:r>
            <a:r>
              <a:rPr dirty="0" sz="1700" spc="-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disminuir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huella</a:t>
            </a:r>
            <a:r>
              <a:rPr dirty="0" sz="1700" spc="-4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ecológica.</a:t>
            </a:r>
            <a:endParaRPr sz="17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700">
                <a:latin typeface="Segoe UI Black"/>
                <a:cs typeface="Segoe UI Black"/>
              </a:rPr>
              <a:t>Por otra </a:t>
            </a:r>
            <a:r>
              <a:rPr dirty="0" sz="1700" spc="-5">
                <a:latin typeface="Segoe UI Black"/>
                <a:cs typeface="Segoe UI Black"/>
              </a:rPr>
              <a:t>parte, para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-5">
                <a:latin typeface="Segoe UI Black"/>
                <a:cs typeface="Segoe UI Black"/>
              </a:rPr>
              <a:t>personas que </a:t>
            </a:r>
            <a:r>
              <a:rPr dirty="0" sz="1700">
                <a:latin typeface="Segoe UI Black"/>
                <a:cs typeface="Segoe UI Black"/>
              </a:rPr>
              <a:t>se </a:t>
            </a:r>
            <a:r>
              <a:rPr dirty="0" sz="1700" spc="-5">
                <a:latin typeface="Segoe UI Black"/>
                <a:cs typeface="Segoe UI Black"/>
              </a:rPr>
              <a:t>insertan laboralmente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 </a:t>
            </a:r>
            <a:r>
              <a:rPr dirty="0" sz="1700" spc="-5">
                <a:latin typeface="Segoe UI Black"/>
                <a:cs typeface="Segoe UI Black"/>
              </a:rPr>
              <a:t>los </a:t>
            </a:r>
            <a:r>
              <a:rPr dirty="0" sz="1700">
                <a:latin typeface="Segoe UI Black"/>
                <a:cs typeface="Segoe UI Black"/>
              </a:rPr>
              <a:t>PAE, </a:t>
            </a:r>
            <a:r>
              <a:rPr dirty="0" sz="1700" spc="-5">
                <a:latin typeface="Segoe UI Black"/>
                <a:cs typeface="Segoe UI Black"/>
              </a:rPr>
              <a:t>la iniciativa mejora </a:t>
            </a:r>
            <a:r>
              <a:rPr dirty="0" sz="1700">
                <a:latin typeface="Segoe UI Black"/>
                <a:cs typeface="Segoe UI Black"/>
              </a:rPr>
              <a:t>sus </a:t>
            </a:r>
            <a:r>
              <a:rPr dirty="0" sz="1700" spc="-5">
                <a:latin typeface="Segoe UI Black"/>
                <a:cs typeface="Segoe UI Black"/>
              </a:rPr>
              <a:t>competencias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profesionales, generando empoderamiento </a:t>
            </a:r>
            <a:r>
              <a:rPr dirty="0" sz="1700">
                <a:latin typeface="Segoe UI Black"/>
                <a:cs typeface="Segoe UI Black"/>
              </a:rPr>
              <a:t>y autoestima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mediante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</a:t>
            </a:r>
            <a:r>
              <a:rPr dirty="0" sz="1700" spc="-2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inserción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sociolaboral.</a:t>
            </a:r>
            <a:endParaRPr sz="17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1451" y="4764785"/>
            <a:ext cx="7074534" cy="1872614"/>
            <a:chOff x="441451" y="4764785"/>
            <a:chExt cx="7074534" cy="187261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451" y="4838572"/>
              <a:ext cx="3686175" cy="17621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873" y="4764785"/>
              <a:ext cx="3324732" cy="18724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-30480" y="6460864"/>
            <a:ext cx="511809" cy="413384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6700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22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775" y="254634"/>
            <a:ext cx="7226300" cy="38785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17700" marR="220345" indent="-19050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Barcelona: Puntos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Asesoramiento </a:t>
            </a:r>
            <a:r>
              <a:rPr dirty="0" sz="3200" spc="-869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Energético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40" b="1">
                <a:latin typeface="Segoe UI"/>
                <a:cs typeface="Segoe UI"/>
              </a:rPr>
              <a:t>(PAE)</a:t>
            </a:r>
            <a:endParaRPr sz="3200">
              <a:latin typeface="Segoe UI"/>
              <a:cs typeface="Segoe UI"/>
            </a:endParaRPr>
          </a:p>
          <a:p>
            <a:pPr marL="468630" marR="17780" indent="-342900">
              <a:lnSpc>
                <a:spcPct val="120000"/>
              </a:lnSpc>
              <a:spcBef>
                <a:spcPts val="620"/>
              </a:spcBef>
              <a:buAutoNum type="arabicPeriod"/>
              <a:tabLst>
                <a:tab pos="467995" algn="l"/>
                <a:tab pos="469265" algn="l"/>
              </a:tabLst>
            </a:pPr>
            <a:r>
              <a:rPr dirty="0" sz="1700">
                <a:latin typeface="Segoe UI Black"/>
                <a:cs typeface="Segoe UI Black"/>
              </a:rPr>
              <a:t>Solo una </a:t>
            </a:r>
            <a:r>
              <a:rPr dirty="0" sz="1700" spc="-5">
                <a:latin typeface="Segoe UI Black"/>
                <a:cs typeface="Segoe UI Black"/>
              </a:rPr>
              <a:t>intervención integral </a:t>
            </a:r>
            <a:r>
              <a:rPr dirty="0" sz="1700">
                <a:latin typeface="Segoe UI Black"/>
                <a:cs typeface="Segoe UI Black"/>
              </a:rPr>
              <a:t>entre </a:t>
            </a:r>
            <a:r>
              <a:rPr dirty="0" sz="1700" spc="-5">
                <a:latin typeface="Segoe UI Black"/>
                <a:cs typeface="Segoe UI Black"/>
              </a:rPr>
              <a:t>servicios </a:t>
            </a:r>
            <a:r>
              <a:rPr dirty="0" sz="1700">
                <a:latin typeface="Segoe UI Black"/>
                <a:cs typeface="Segoe UI Black"/>
              </a:rPr>
              <a:t>sociales, </a:t>
            </a:r>
            <a:r>
              <a:rPr dirty="0" sz="1700" spc="-5">
                <a:latin typeface="Segoe UI Black"/>
                <a:cs typeface="Segoe UI Black"/>
              </a:rPr>
              <a:t>vivienda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</a:t>
            </a:r>
            <a:r>
              <a:rPr dirty="0" sz="1700" spc="-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empleo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puede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aliviar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a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las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familias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pobreza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energética</a:t>
            </a:r>
            <a:endParaRPr sz="1700">
              <a:latin typeface="Segoe UI Black"/>
              <a:cs typeface="Segoe UI Black"/>
            </a:endParaRPr>
          </a:p>
          <a:p>
            <a:pPr marL="468630" marR="5080" indent="-342900">
              <a:lnSpc>
                <a:spcPct val="120000"/>
              </a:lnSpc>
              <a:buAutoNum type="arabicPeriod"/>
              <a:tabLst>
                <a:tab pos="467995" algn="l"/>
                <a:tab pos="469265" algn="l"/>
              </a:tabLst>
            </a:pP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presencia </a:t>
            </a:r>
            <a:r>
              <a:rPr dirty="0" sz="1700">
                <a:latin typeface="Segoe UI Black"/>
                <a:cs typeface="Segoe UI Black"/>
              </a:rPr>
              <a:t>en el </a:t>
            </a:r>
            <a:r>
              <a:rPr dirty="0" sz="1700" spc="-5">
                <a:latin typeface="Segoe UI Black"/>
                <a:cs typeface="Segoe UI Black"/>
              </a:rPr>
              <a:t>territorio debe significar que, para </a:t>
            </a:r>
            <a:r>
              <a:rPr dirty="0" sz="1700">
                <a:latin typeface="Segoe UI Black"/>
                <a:cs typeface="Segoe UI Black"/>
              </a:rPr>
              <a:t>las 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personas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destinatarias, los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servicios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no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se</a:t>
            </a:r>
            <a:r>
              <a:rPr dirty="0" sz="1700" spc="15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identifiquen</a:t>
            </a:r>
            <a:r>
              <a:rPr dirty="0" sz="1700" spc="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solo </a:t>
            </a:r>
            <a:r>
              <a:rPr dirty="0" sz="1700" spc="-5">
                <a:latin typeface="Segoe UI Black"/>
                <a:cs typeface="Segoe UI Black"/>
              </a:rPr>
              <a:t>con </a:t>
            </a:r>
            <a:r>
              <a:rPr dirty="0" sz="1700" spc="-45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una </a:t>
            </a:r>
            <a:r>
              <a:rPr dirty="0" sz="1700" spc="-5">
                <a:latin typeface="Segoe UI Black"/>
                <a:cs typeface="Segoe UI Black"/>
              </a:rPr>
              <a:t>política del </a:t>
            </a:r>
            <a:r>
              <a:rPr dirty="0" sz="1700">
                <a:latin typeface="Segoe UI Black"/>
                <a:cs typeface="Segoe UI Black"/>
              </a:rPr>
              <a:t>consistorio sino </a:t>
            </a:r>
            <a:r>
              <a:rPr dirty="0" sz="1700" spc="-5">
                <a:latin typeface="Segoe UI Black"/>
                <a:cs typeface="Segoe UI Black"/>
              </a:rPr>
              <a:t>con </a:t>
            </a:r>
            <a:r>
              <a:rPr dirty="0" sz="1700">
                <a:latin typeface="Segoe UI Black"/>
                <a:cs typeface="Segoe UI Black"/>
              </a:rPr>
              <a:t>una estrategia </a:t>
            </a:r>
            <a:r>
              <a:rPr dirty="0" sz="1700" spc="-5">
                <a:latin typeface="Segoe UI Black"/>
                <a:cs typeface="Segoe UI Black"/>
              </a:rPr>
              <a:t>territorial 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que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lo</a:t>
            </a:r>
            <a:r>
              <a:rPr dirty="0" sz="170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trascienda.</a:t>
            </a:r>
            <a:endParaRPr sz="1700">
              <a:latin typeface="Segoe UI Black"/>
              <a:cs typeface="Segoe UI Black"/>
            </a:endParaRPr>
          </a:p>
          <a:p>
            <a:pPr marL="468630" marR="342900" indent="-342900">
              <a:lnSpc>
                <a:spcPct val="120000"/>
              </a:lnSpc>
              <a:buAutoNum type="arabicPeriod"/>
              <a:tabLst>
                <a:tab pos="467995" algn="l"/>
                <a:tab pos="469265" algn="l"/>
              </a:tabLst>
            </a:pPr>
            <a:r>
              <a:rPr dirty="0" sz="1700">
                <a:latin typeface="Segoe UI Black"/>
                <a:cs typeface="Segoe UI Black"/>
              </a:rPr>
              <a:t>La </a:t>
            </a:r>
            <a:r>
              <a:rPr dirty="0" sz="1700" spc="-5">
                <a:latin typeface="Segoe UI Black"/>
                <a:cs typeface="Segoe UI Black"/>
              </a:rPr>
              <a:t>incorporación de </a:t>
            </a:r>
            <a:r>
              <a:rPr dirty="0" sz="1700">
                <a:latin typeface="Segoe UI Black"/>
                <a:cs typeface="Segoe UI Black"/>
              </a:rPr>
              <a:t>personas </a:t>
            </a:r>
            <a:r>
              <a:rPr dirty="0" sz="1700" spc="-5">
                <a:latin typeface="Segoe UI Black"/>
                <a:cs typeface="Segoe UI Black"/>
              </a:rPr>
              <a:t>que </a:t>
            </a:r>
            <a:r>
              <a:rPr dirty="0" sz="1700" spc="-10">
                <a:latin typeface="Segoe UI Black"/>
                <a:cs typeface="Segoe UI Black"/>
              </a:rPr>
              <a:t>procedan </a:t>
            </a:r>
            <a:r>
              <a:rPr dirty="0" sz="1700" spc="-5">
                <a:latin typeface="Segoe UI Black"/>
                <a:cs typeface="Segoe UI Black"/>
              </a:rPr>
              <a:t>de la exclusión </a:t>
            </a:r>
            <a:r>
              <a:rPr dirty="0" sz="1700">
                <a:latin typeface="Segoe UI Black"/>
                <a:cs typeface="Segoe UI Black"/>
              </a:rPr>
              <a:t> social </a:t>
            </a:r>
            <a:r>
              <a:rPr dirty="0" sz="1700" spc="-5">
                <a:latin typeface="Segoe UI Black"/>
                <a:cs typeface="Segoe UI Black"/>
              </a:rPr>
              <a:t>genera sinergias positivas para </a:t>
            </a:r>
            <a:r>
              <a:rPr dirty="0" sz="1700">
                <a:latin typeface="Segoe UI Black"/>
                <a:cs typeface="Segoe UI Black"/>
              </a:rPr>
              <a:t>el </a:t>
            </a:r>
            <a:r>
              <a:rPr dirty="0" sz="1700" spc="-5">
                <a:latin typeface="Segoe UI Black"/>
                <a:cs typeface="Segoe UI Black"/>
              </a:rPr>
              <a:t>empoderamiento de </a:t>
            </a:r>
            <a:r>
              <a:rPr dirty="0" sz="1700" spc="-459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todos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y,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en</a:t>
            </a:r>
            <a:r>
              <a:rPr dirty="0" sz="1700" spc="-15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 caso,</a:t>
            </a:r>
            <a:r>
              <a:rPr dirty="0" sz="1700" spc="-2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para</a:t>
            </a:r>
            <a:r>
              <a:rPr dirty="0" sz="1700" spc="-30">
                <a:latin typeface="Segoe UI Black"/>
                <a:cs typeface="Segoe UI Black"/>
              </a:rPr>
              <a:t> </a:t>
            </a:r>
            <a:r>
              <a:rPr dirty="0" sz="1700">
                <a:latin typeface="Segoe UI Black"/>
                <a:cs typeface="Segoe UI Black"/>
              </a:rPr>
              <a:t>su </a:t>
            </a:r>
            <a:r>
              <a:rPr dirty="0" sz="1700" spc="-5">
                <a:latin typeface="Segoe UI Black"/>
                <a:cs typeface="Segoe UI Black"/>
              </a:rPr>
              <a:t>inserción</a:t>
            </a:r>
            <a:r>
              <a:rPr dirty="0" sz="1700" spc="-10">
                <a:latin typeface="Segoe UI Black"/>
                <a:cs typeface="Segoe UI Black"/>
              </a:rPr>
              <a:t> </a:t>
            </a:r>
            <a:r>
              <a:rPr dirty="0" sz="1700" spc="-5">
                <a:latin typeface="Segoe UI Black"/>
                <a:cs typeface="Segoe UI Black"/>
              </a:rPr>
              <a:t>sociolaboral</a:t>
            </a:r>
            <a:endParaRPr sz="17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883" y="4282378"/>
            <a:ext cx="4540504" cy="25350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6375" y="6460864"/>
            <a:ext cx="46926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28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904" y="254634"/>
            <a:ext cx="7546340" cy="1621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7215" marR="57340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Vilawatt: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construyendo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</a:t>
            </a:r>
            <a:r>
              <a:rPr dirty="0" sz="3200" b="1">
                <a:latin typeface="Segoe UI"/>
                <a:cs typeface="Segoe UI"/>
              </a:rPr>
              <a:t> camino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hacia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 </a:t>
            </a:r>
            <a:r>
              <a:rPr dirty="0" sz="3200" b="1">
                <a:latin typeface="Segoe UI"/>
                <a:cs typeface="Segoe UI"/>
              </a:rPr>
              <a:t>transición</a:t>
            </a:r>
            <a:r>
              <a:rPr dirty="0" sz="3200" spc="-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ecológica</a:t>
            </a:r>
            <a:endParaRPr sz="3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272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Viladecan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promueve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un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proyecto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pionero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</a:t>
            </a:r>
            <a:r>
              <a:rPr dirty="0" u="heavy" sz="1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transición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energética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989" y="2127656"/>
            <a:ext cx="6786880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397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consiste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serie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transformar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Viladencans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(Barcelona)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espacio 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sostenibilidad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cultura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 </a:t>
            </a:r>
            <a:r>
              <a:rPr dirty="0" sz="1600" spc="-5">
                <a:latin typeface="Segoe UI Black"/>
                <a:cs typeface="Segoe UI Black"/>
              </a:rPr>
              <a:t> 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-5">
                <a:latin typeface="Segoe UI Black"/>
                <a:cs typeface="Segoe UI Black"/>
              </a:rPr>
              <a:t> 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empoderamiento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ciudadanos.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ello,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creado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operador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</a:t>
            </a:r>
            <a:r>
              <a:rPr dirty="0" sz="1600" spc="-5">
                <a:latin typeface="Segoe UI Black"/>
                <a:cs typeface="Segoe UI Black"/>
              </a:rPr>
              <a:t> que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cuenta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570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socios,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decisiones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comercializa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verde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agregada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5044" y="4477321"/>
            <a:ext cx="5957570" cy="2247900"/>
            <a:chOff x="1245044" y="4477321"/>
            <a:chExt cx="5957570" cy="22479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044" y="4524629"/>
              <a:ext cx="2629026" cy="2200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8327" y="4477321"/>
              <a:ext cx="3054096" cy="22002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375" y="6460864"/>
            <a:ext cx="46926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28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34850" cy="6870700"/>
            <a:chOff x="0" y="0"/>
            <a:chExt cx="1213485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6A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0340" y="0"/>
              <a:ext cx="8144509" cy="6858000"/>
            </a:xfrm>
            <a:custGeom>
              <a:avLst/>
              <a:gdLst/>
              <a:ahLst/>
              <a:cxnLst/>
              <a:rect l="l" t="t" r="r" b="b"/>
              <a:pathLst>
                <a:path w="8144509" h="6858000">
                  <a:moveTo>
                    <a:pt x="81445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44509" y="685800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010" y="54990"/>
            <a:ext cx="2691765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Meta </a:t>
            </a:r>
            <a:r>
              <a:rPr dirty="0" spc="-5"/>
              <a:t>de </a:t>
            </a:r>
            <a:r>
              <a:rPr dirty="0" spc="-10"/>
              <a:t>la </a:t>
            </a:r>
            <a:r>
              <a:rPr dirty="0" spc="-5"/>
              <a:t> </a:t>
            </a:r>
            <a:r>
              <a:rPr dirty="0" spc="-5"/>
              <a:t>investi</a:t>
            </a:r>
            <a:r>
              <a:rPr dirty="0" spc="-10"/>
              <a:t>g</a:t>
            </a:r>
            <a:r>
              <a:rPr dirty="0" spc="-5"/>
              <a:t>ación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3646" y="3752164"/>
            <a:ext cx="74961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Segoe UI Black"/>
                <a:cs typeface="Segoe UI Black"/>
              </a:rPr>
              <a:t>Inspirar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las </a:t>
            </a:r>
            <a:r>
              <a:rPr dirty="0" sz="2400">
                <a:latin typeface="Segoe UI Black"/>
                <a:cs typeface="Segoe UI Black"/>
              </a:rPr>
              <a:t>políticas</a:t>
            </a:r>
            <a:r>
              <a:rPr dirty="0" sz="2400" spc="-2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locales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madrileñas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desde</a:t>
            </a:r>
            <a:r>
              <a:rPr dirty="0" sz="2400" spc="1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una </a:t>
            </a:r>
            <a:r>
              <a:rPr dirty="0" sz="2400" spc="-65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perspectiva de ciudadanía global, impulsando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respuestas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participativas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y</a:t>
            </a:r>
            <a:r>
              <a:rPr dirty="0" sz="2400" spc="-5">
                <a:latin typeface="Segoe UI Black"/>
                <a:cs typeface="Segoe UI Black"/>
              </a:rPr>
              <a:t> socialmente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innovadoras </a:t>
            </a:r>
            <a:r>
              <a:rPr dirty="0" sz="2400">
                <a:latin typeface="Segoe UI Black"/>
                <a:cs typeface="Segoe UI Black"/>
              </a:rPr>
              <a:t>a los </a:t>
            </a:r>
            <a:r>
              <a:rPr dirty="0" sz="2400" spc="-5">
                <a:latin typeface="Segoe UI Black"/>
                <a:cs typeface="Segoe UI Black"/>
              </a:rPr>
              <a:t>desafíos relacionados con el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cumplimiento del ODS 7, inspiradas en diferentes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alternativas</a:t>
            </a:r>
            <a:r>
              <a:rPr dirty="0" sz="2400" spc="1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locales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que </a:t>
            </a:r>
            <a:r>
              <a:rPr dirty="0" sz="2400">
                <a:latin typeface="Segoe UI Black"/>
                <a:cs typeface="Segoe UI Black"/>
              </a:rPr>
              <a:t>se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 spc="-10">
                <a:latin typeface="Segoe UI Black"/>
                <a:cs typeface="Segoe UI Black"/>
              </a:rPr>
              <a:t>han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venido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10">
                <a:latin typeface="Segoe UI Black"/>
                <a:cs typeface="Segoe UI Black"/>
              </a:rPr>
              <a:t>implementando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para</a:t>
            </a:r>
            <a:r>
              <a:rPr dirty="0" sz="2400" spc="10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una</a:t>
            </a:r>
            <a:r>
              <a:rPr dirty="0" sz="2400" spc="-5">
                <a:latin typeface="Segoe UI Black"/>
                <a:cs typeface="Segoe UI Black"/>
              </a:rPr>
              <a:t> transición </a:t>
            </a:r>
            <a:r>
              <a:rPr dirty="0" sz="2400" spc="-10">
                <a:latin typeface="Segoe UI Black"/>
                <a:cs typeface="Segoe UI Black"/>
              </a:rPr>
              <a:t>energética</a:t>
            </a:r>
            <a:endParaRPr sz="24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2871" y="6313119"/>
            <a:ext cx="4657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Segoe UI Black"/>
                <a:cs typeface="Segoe UI Black"/>
              </a:rPr>
              <a:t>justa,</a:t>
            </a:r>
            <a:r>
              <a:rPr dirty="0" sz="2400" spc="-3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democrática</a:t>
            </a:r>
            <a:r>
              <a:rPr dirty="0" sz="2400" spc="-10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y</a:t>
            </a:r>
            <a:r>
              <a:rPr dirty="0" sz="2400" spc="-40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sostenible</a:t>
            </a:r>
            <a:endParaRPr sz="2400">
              <a:latin typeface="Segoe UI Black"/>
              <a:cs typeface="Segoe UI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87943" y="1638935"/>
            <a:ext cx="1076325" cy="1788160"/>
            <a:chOff x="8687943" y="1638935"/>
            <a:chExt cx="1076325" cy="1788160"/>
          </a:xfrm>
        </p:grpSpPr>
        <p:sp>
          <p:nvSpPr>
            <p:cNvPr id="11" name="object 11"/>
            <p:cNvSpPr/>
            <p:nvPr/>
          </p:nvSpPr>
          <p:spPr>
            <a:xfrm>
              <a:off x="8687943" y="1638935"/>
              <a:ext cx="1076325" cy="1788160"/>
            </a:xfrm>
            <a:custGeom>
              <a:avLst/>
              <a:gdLst/>
              <a:ahLst/>
              <a:cxnLst/>
              <a:rect l="l" t="t" r="r" b="b"/>
              <a:pathLst>
                <a:path w="1076325" h="1788160">
                  <a:moveTo>
                    <a:pt x="616203" y="0"/>
                  </a:moveTo>
                  <a:lnTo>
                    <a:pt x="459739" y="0"/>
                  </a:lnTo>
                  <a:lnTo>
                    <a:pt x="415471" y="6014"/>
                  </a:lnTo>
                  <a:lnTo>
                    <a:pt x="375675" y="23010"/>
                  </a:lnTo>
                  <a:lnTo>
                    <a:pt x="341947" y="49418"/>
                  </a:lnTo>
                  <a:lnTo>
                    <a:pt x="315881" y="83669"/>
                  </a:lnTo>
                  <a:lnTo>
                    <a:pt x="299073" y="124192"/>
                  </a:lnTo>
                  <a:lnTo>
                    <a:pt x="293115" y="169417"/>
                  </a:lnTo>
                  <a:lnTo>
                    <a:pt x="293115" y="377825"/>
                  </a:lnTo>
                  <a:lnTo>
                    <a:pt x="291801" y="426148"/>
                  </a:lnTo>
                  <a:lnTo>
                    <a:pt x="287872" y="474108"/>
                  </a:lnTo>
                  <a:lnTo>
                    <a:pt x="281348" y="521640"/>
                  </a:lnTo>
                  <a:lnTo>
                    <a:pt x="272250" y="568677"/>
                  </a:lnTo>
                  <a:lnTo>
                    <a:pt x="260538" y="615346"/>
                  </a:lnTo>
                  <a:lnTo>
                    <a:pt x="246411" y="661003"/>
                  </a:lnTo>
                  <a:lnTo>
                    <a:pt x="229711" y="706159"/>
                  </a:lnTo>
                  <a:lnTo>
                    <a:pt x="210518" y="750555"/>
                  </a:lnTo>
                  <a:lnTo>
                    <a:pt x="188852" y="794127"/>
                  </a:lnTo>
                  <a:lnTo>
                    <a:pt x="164665" y="836915"/>
                  </a:lnTo>
                  <a:lnTo>
                    <a:pt x="138183" y="878528"/>
                  </a:lnTo>
                  <a:lnTo>
                    <a:pt x="109220" y="919226"/>
                  </a:lnTo>
                  <a:lnTo>
                    <a:pt x="80536" y="960674"/>
                  </a:lnTo>
                  <a:lnTo>
                    <a:pt x="56131" y="1004222"/>
                  </a:lnTo>
                  <a:lnTo>
                    <a:pt x="36054" y="1049667"/>
                  </a:lnTo>
                  <a:lnTo>
                    <a:pt x="20354" y="1096808"/>
                  </a:lnTo>
                  <a:lnTo>
                    <a:pt x="9078" y="1145441"/>
                  </a:lnTo>
                  <a:lnTo>
                    <a:pt x="2277" y="1195365"/>
                  </a:lnTo>
                  <a:lnTo>
                    <a:pt x="0" y="1246377"/>
                  </a:lnTo>
                  <a:lnTo>
                    <a:pt x="2114" y="1294746"/>
                  </a:lnTo>
                  <a:lnTo>
                    <a:pt x="8394" y="1342247"/>
                  </a:lnTo>
                  <a:lnTo>
                    <a:pt x="18744" y="1388655"/>
                  </a:lnTo>
                  <a:lnTo>
                    <a:pt x="33066" y="1433743"/>
                  </a:lnTo>
                  <a:lnTo>
                    <a:pt x="51266" y="1477284"/>
                  </a:lnTo>
                  <a:lnTo>
                    <a:pt x="73246" y="1519051"/>
                  </a:lnTo>
                  <a:lnTo>
                    <a:pt x="98910" y="1558818"/>
                  </a:lnTo>
                  <a:lnTo>
                    <a:pt x="128163" y="1596357"/>
                  </a:lnTo>
                  <a:lnTo>
                    <a:pt x="160908" y="1631441"/>
                  </a:lnTo>
                  <a:lnTo>
                    <a:pt x="196562" y="1663959"/>
                  </a:lnTo>
                  <a:lnTo>
                    <a:pt x="234467" y="1692943"/>
                  </a:lnTo>
                  <a:lnTo>
                    <a:pt x="274469" y="1718310"/>
                  </a:lnTo>
                  <a:lnTo>
                    <a:pt x="316225" y="1739878"/>
                  </a:lnTo>
                  <a:lnTo>
                    <a:pt x="359672" y="1757611"/>
                  </a:lnTo>
                  <a:lnTo>
                    <a:pt x="404560" y="1771377"/>
                  </a:lnTo>
                  <a:lnTo>
                    <a:pt x="450687" y="1781065"/>
                  </a:lnTo>
                  <a:lnTo>
                    <a:pt x="497850" y="1786569"/>
                  </a:lnTo>
                  <a:lnTo>
                    <a:pt x="545846" y="1787778"/>
                  </a:lnTo>
                  <a:lnTo>
                    <a:pt x="598206" y="1784691"/>
                  </a:lnTo>
                  <a:lnTo>
                    <a:pt x="649479" y="1776557"/>
                  </a:lnTo>
                  <a:lnTo>
                    <a:pt x="699398" y="1763496"/>
                  </a:lnTo>
                  <a:lnTo>
                    <a:pt x="747696" y="1745630"/>
                  </a:lnTo>
                  <a:lnTo>
                    <a:pt x="794107" y="1723079"/>
                  </a:lnTo>
                  <a:lnTo>
                    <a:pt x="801892" y="1718310"/>
                  </a:lnTo>
                  <a:lnTo>
                    <a:pt x="544449" y="1718310"/>
                  </a:lnTo>
                  <a:lnTo>
                    <a:pt x="497437" y="1716544"/>
                  </a:lnTo>
                  <a:lnTo>
                    <a:pt x="451346" y="1710255"/>
                  </a:lnTo>
                  <a:lnTo>
                    <a:pt x="406427" y="1699528"/>
                  </a:lnTo>
                  <a:lnTo>
                    <a:pt x="362934" y="1684448"/>
                  </a:lnTo>
                  <a:lnTo>
                    <a:pt x="321119" y="1665100"/>
                  </a:lnTo>
                  <a:lnTo>
                    <a:pt x="281237" y="1641568"/>
                  </a:lnTo>
                  <a:lnTo>
                    <a:pt x="243539" y="1613937"/>
                  </a:lnTo>
                  <a:lnTo>
                    <a:pt x="208279" y="1582292"/>
                  </a:lnTo>
                  <a:lnTo>
                    <a:pt x="176733" y="1547304"/>
                  </a:lnTo>
                  <a:lnTo>
                    <a:pt x="148952" y="1509837"/>
                  </a:lnTo>
                  <a:lnTo>
                    <a:pt x="125075" y="1470136"/>
                  </a:lnTo>
                  <a:lnTo>
                    <a:pt x="105235" y="1428432"/>
                  </a:lnTo>
                  <a:lnTo>
                    <a:pt x="89568" y="1384966"/>
                  </a:lnTo>
                  <a:lnTo>
                    <a:pt x="78210" y="1339977"/>
                  </a:lnTo>
                  <a:lnTo>
                    <a:pt x="71295" y="1293701"/>
                  </a:lnTo>
                  <a:lnTo>
                    <a:pt x="68960" y="1246377"/>
                  </a:lnTo>
                  <a:lnTo>
                    <a:pt x="71693" y="1194778"/>
                  </a:lnTo>
                  <a:lnTo>
                    <a:pt x="79812" y="1144434"/>
                  </a:lnTo>
                  <a:lnTo>
                    <a:pt x="93202" y="1095628"/>
                  </a:lnTo>
                  <a:lnTo>
                    <a:pt x="111745" y="1048643"/>
                  </a:lnTo>
                  <a:lnTo>
                    <a:pt x="135327" y="1003760"/>
                  </a:lnTo>
                  <a:lnTo>
                    <a:pt x="163829" y="961263"/>
                  </a:lnTo>
                  <a:lnTo>
                    <a:pt x="194513" y="918375"/>
                  </a:lnTo>
                  <a:lnTo>
                    <a:pt x="222713" y="874387"/>
                  </a:lnTo>
                  <a:lnTo>
                    <a:pt x="248292" y="829567"/>
                  </a:lnTo>
                  <a:lnTo>
                    <a:pt x="271356" y="783759"/>
                  </a:lnTo>
                  <a:lnTo>
                    <a:pt x="291848" y="737088"/>
                  </a:lnTo>
                  <a:lnTo>
                    <a:pt x="309813" y="689419"/>
                  </a:lnTo>
                  <a:lnTo>
                    <a:pt x="325053" y="641380"/>
                  </a:lnTo>
                  <a:lnTo>
                    <a:pt x="337735" y="592454"/>
                  </a:lnTo>
                  <a:lnTo>
                    <a:pt x="347781" y="542889"/>
                  </a:lnTo>
                  <a:lnTo>
                    <a:pt x="355176" y="492738"/>
                  </a:lnTo>
                  <a:lnTo>
                    <a:pt x="359904" y="442059"/>
                  </a:lnTo>
                  <a:lnTo>
                    <a:pt x="361950" y="390905"/>
                  </a:lnTo>
                  <a:lnTo>
                    <a:pt x="783319" y="390905"/>
                  </a:lnTo>
                  <a:lnTo>
                    <a:pt x="782954" y="377825"/>
                  </a:lnTo>
                  <a:lnTo>
                    <a:pt x="782954" y="321437"/>
                  </a:lnTo>
                  <a:lnTo>
                    <a:pt x="361950" y="321437"/>
                  </a:lnTo>
                  <a:lnTo>
                    <a:pt x="361950" y="250443"/>
                  </a:lnTo>
                  <a:lnTo>
                    <a:pt x="782954" y="250443"/>
                  </a:lnTo>
                  <a:lnTo>
                    <a:pt x="782954" y="220090"/>
                  </a:lnTo>
                  <a:lnTo>
                    <a:pt x="713993" y="220090"/>
                  </a:lnTo>
                  <a:lnTo>
                    <a:pt x="361950" y="179577"/>
                  </a:lnTo>
                  <a:lnTo>
                    <a:pt x="361950" y="157861"/>
                  </a:lnTo>
                  <a:lnTo>
                    <a:pt x="363474" y="152018"/>
                  </a:lnTo>
                  <a:lnTo>
                    <a:pt x="780659" y="152018"/>
                  </a:lnTo>
                  <a:lnTo>
                    <a:pt x="776988" y="124192"/>
                  </a:lnTo>
                  <a:lnTo>
                    <a:pt x="775938" y="121665"/>
                  </a:lnTo>
                  <a:lnTo>
                    <a:pt x="701039" y="121665"/>
                  </a:lnTo>
                  <a:lnTo>
                    <a:pt x="405129" y="86867"/>
                  </a:lnTo>
                  <a:lnTo>
                    <a:pt x="417466" y="79863"/>
                  </a:lnTo>
                  <a:lnTo>
                    <a:pt x="430768" y="74358"/>
                  </a:lnTo>
                  <a:lnTo>
                    <a:pt x="444902" y="70758"/>
                  </a:lnTo>
                  <a:lnTo>
                    <a:pt x="459739" y="69468"/>
                  </a:lnTo>
                  <a:lnTo>
                    <a:pt x="749336" y="69468"/>
                  </a:lnTo>
                  <a:lnTo>
                    <a:pt x="734059" y="49418"/>
                  </a:lnTo>
                  <a:lnTo>
                    <a:pt x="700301" y="23010"/>
                  </a:lnTo>
                  <a:lnTo>
                    <a:pt x="660482" y="6014"/>
                  </a:lnTo>
                  <a:lnTo>
                    <a:pt x="616203" y="0"/>
                  </a:lnTo>
                  <a:close/>
                </a:path>
                <a:path w="1076325" h="1788160">
                  <a:moveTo>
                    <a:pt x="783319" y="390905"/>
                  </a:moveTo>
                  <a:lnTo>
                    <a:pt x="713993" y="390905"/>
                  </a:lnTo>
                  <a:lnTo>
                    <a:pt x="716091" y="441500"/>
                  </a:lnTo>
                  <a:lnTo>
                    <a:pt x="720954" y="491920"/>
                  </a:lnTo>
                  <a:lnTo>
                    <a:pt x="728533" y="542043"/>
                  </a:lnTo>
                  <a:lnTo>
                    <a:pt x="738777" y="591749"/>
                  </a:lnTo>
                  <a:lnTo>
                    <a:pt x="751637" y="640915"/>
                  </a:lnTo>
                  <a:lnTo>
                    <a:pt x="767135" y="689609"/>
                  </a:lnTo>
                  <a:lnTo>
                    <a:pt x="785006" y="737140"/>
                  </a:lnTo>
                  <a:lnTo>
                    <a:pt x="805415" y="783956"/>
                  </a:lnTo>
                  <a:lnTo>
                    <a:pt x="828240" y="829746"/>
                  </a:lnTo>
                  <a:lnTo>
                    <a:pt x="853477" y="874458"/>
                  </a:lnTo>
                  <a:lnTo>
                    <a:pt x="880990" y="917828"/>
                  </a:lnTo>
                  <a:lnTo>
                    <a:pt x="910716" y="959738"/>
                  </a:lnTo>
                  <a:lnTo>
                    <a:pt x="940390" y="1003101"/>
                  </a:lnTo>
                  <a:lnTo>
                    <a:pt x="964715" y="1049001"/>
                  </a:lnTo>
                  <a:lnTo>
                    <a:pt x="983615" y="1097073"/>
                  </a:lnTo>
                  <a:lnTo>
                    <a:pt x="997011" y="1146955"/>
                  </a:lnTo>
                  <a:lnTo>
                    <a:pt x="1004826" y="1198284"/>
                  </a:lnTo>
                  <a:lnTo>
                    <a:pt x="1006982" y="1250695"/>
                  </a:lnTo>
                  <a:lnTo>
                    <a:pt x="1004085" y="1297898"/>
                  </a:lnTo>
                  <a:lnTo>
                    <a:pt x="996640" y="1343813"/>
                  </a:lnTo>
                  <a:lnTo>
                    <a:pt x="984881" y="1388202"/>
                  </a:lnTo>
                  <a:lnTo>
                    <a:pt x="969037" y="1430827"/>
                  </a:lnTo>
                  <a:lnTo>
                    <a:pt x="949340" y="1471451"/>
                  </a:lnTo>
                  <a:lnTo>
                    <a:pt x="926020" y="1509839"/>
                  </a:lnTo>
                  <a:lnTo>
                    <a:pt x="899311" y="1545747"/>
                  </a:lnTo>
                  <a:lnTo>
                    <a:pt x="869441" y="1578943"/>
                  </a:lnTo>
                  <a:lnTo>
                    <a:pt x="836643" y="1609188"/>
                  </a:lnTo>
                  <a:lnTo>
                    <a:pt x="801146" y="1636243"/>
                  </a:lnTo>
                  <a:lnTo>
                    <a:pt x="763182" y="1659873"/>
                  </a:lnTo>
                  <a:lnTo>
                    <a:pt x="722983" y="1679838"/>
                  </a:lnTo>
                  <a:lnTo>
                    <a:pt x="680779" y="1695902"/>
                  </a:lnTo>
                  <a:lnTo>
                    <a:pt x="636801" y="1707827"/>
                  </a:lnTo>
                  <a:lnTo>
                    <a:pt x="591280" y="1715376"/>
                  </a:lnTo>
                  <a:lnTo>
                    <a:pt x="544449" y="1718310"/>
                  </a:lnTo>
                  <a:lnTo>
                    <a:pt x="801892" y="1718310"/>
                  </a:lnTo>
                  <a:lnTo>
                    <a:pt x="838445" y="1695902"/>
                  </a:lnTo>
                  <a:lnTo>
                    <a:pt x="880202" y="1664404"/>
                  </a:lnTo>
                  <a:lnTo>
                    <a:pt x="919352" y="1628520"/>
                  </a:lnTo>
                  <a:lnTo>
                    <a:pt x="954501" y="1589007"/>
                  </a:lnTo>
                  <a:lnTo>
                    <a:pt x="985468" y="1546679"/>
                  </a:lnTo>
                  <a:lnTo>
                    <a:pt x="1012119" y="1501842"/>
                  </a:lnTo>
                  <a:lnTo>
                    <a:pt x="1034319" y="1454800"/>
                  </a:lnTo>
                  <a:lnTo>
                    <a:pt x="1051936" y="1405860"/>
                  </a:lnTo>
                  <a:lnTo>
                    <a:pt x="1064835" y="1355326"/>
                  </a:lnTo>
                  <a:lnTo>
                    <a:pt x="1072882" y="1303502"/>
                  </a:lnTo>
                  <a:lnTo>
                    <a:pt x="1075943" y="1250695"/>
                  </a:lnTo>
                  <a:lnTo>
                    <a:pt x="1074106" y="1199073"/>
                  </a:lnTo>
                  <a:lnTo>
                    <a:pt x="1067476" y="1148504"/>
                  </a:lnTo>
                  <a:lnTo>
                    <a:pt x="1056176" y="1099170"/>
                  </a:lnTo>
                  <a:lnTo>
                    <a:pt x="1040329" y="1051253"/>
                  </a:lnTo>
                  <a:lnTo>
                    <a:pt x="1020056" y="1004936"/>
                  </a:lnTo>
                  <a:lnTo>
                    <a:pt x="995480" y="960400"/>
                  </a:lnTo>
                  <a:lnTo>
                    <a:pt x="966673" y="917759"/>
                  </a:lnTo>
                  <a:lnTo>
                    <a:pt x="938083" y="878039"/>
                  </a:lnTo>
                  <a:lnTo>
                    <a:pt x="911686" y="836806"/>
                  </a:lnTo>
                  <a:lnTo>
                    <a:pt x="887753" y="794573"/>
                  </a:lnTo>
                  <a:lnTo>
                    <a:pt x="866135" y="751129"/>
                  </a:lnTo>
                  <a:lnTo>
                    <a:pt x="846928" y="706699"/>
                  </a:lnTo>
                  <a:lnTo>
                    <a:pt x="830167" y="661400"/>
                  </a:lnTo>
                  <a:lnTo>
                    <a:pt x="815839" y="615154"/>
                  </a:lnTo>
                  <a:lnTo>
                    <a:pt x="804126" y="568654"/>
                  </a:lnTo>
                  <a:lnTo>
                    <a:pt x="794916" y="521440"/>
                  </a:lnTo>
                  <a:lnTo>
                    <a:pt x="788294" y="473819"/>
                  </a:lnTo>
                  <a:lnTo>
                    <a:pt x="784295" y="425909"/>
                  </a:lnTo>
                  <a:lnTo>
                    <a:pt x="783319" y="390905"/>
                  </a:lnTo>
                  <a:close/>
                </a:path>
                <a:path w="1076325" h="1788160">
                  <a:moveTo>
                    <a:pt x="782954" y="250443"/>
                  </a:moveTo>
                  <a:lnTo>
                    <a:pt x="361950" y="250443"/>
                  </a:lnTo>
                  <a:lnTo>
                    <a:pt x="713993" y="290956"/>
                  </a:lnTo>
                  <a:lnTo>
                    <a:pt x="713993" y="321437"/>
                  </a:lnTo>
                  <a:lnTo>
                    <a:pt x="782954" y="321437"/>
                  </a:lnTo>
                  <a:lnTo>
                    <a:pt x="782954" y="250443"/>
                  </a:lnTo>
                  <a:close/>
                </a:path>
                <a:path w="1076325" h="1788160">
                  <a:moveTo>
                    <a:pt x="780659" y="152018"/>
                  </a:moveTo>
                  <a:lnTo>
                    <a:pt x="363474" y="152018"/>
                  </a:lnTo>
                  <a:lnTo>
                    <a:pt x="713993" y="192531"/>
                  </a:lnTo>
                  <a:lnTo>
                    <a:pt x="713993" y="220090"/>
                  </a:lnTo>
                  <a:lnTo>
                    <a:pt x="782954" y="220090"/>
                  </a:lnTo>
                  <a:lnTo>
                    <a:pt x="782954" y="169417"/>
                  </a:lnTo>
                  <a:lnTo>
                    <a:pt x="780659" y="152018"/>
                  </a:lnTo>
                  <a:close/>
                </a:path>
                <a:path w="1076325" h="1788160">
                  <a:moveTo>
                    <a:pt x="749336" y="69468"/>
                  </a:moveTo>
                  <a:lnTo>
                    <a:pt x="616203" y="69468"/>
                  </a:lnTo>
                  <a:lnTo>
                    <a:pt x="642389" y="73338"/>
                  </a:lnTo>
                  <a:lnTo>
                    <a:pt x="666146" y="84137"/>
                  </a:lnTo>
                  <a:lnTo>
                    <a:pt x="686141" y="100651"/>
                  </a:lnTo>
                  <a:lnTo>
                    <a:pt x="701039" y="121665"/>
                  </a:lnTo>
                  <a:lnTo>
                    <a:pt x="775938" y="121665"/>
                  </a:lnTo>
                  <a:lnTo>
                    <a:pt x="760156" y="83669"/>
                  </a:lnTo>
                  <a:lnTo>
                    <a:pt x="749336" y="694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6910" y="2792730"/>
              <a:ext cx="73533" cy="129794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9329929" y="2304542"/>
            <a:ext cx="267970" cy="440055"/>
          </a:xfrm>
          <a:custGeom>
            <a:avLst/>
            <a:gdLst/>
            <a:ahLst/>
            <a:cxnLst/>
            <a:rect l="l" t="t" r="r" b="b"/>
            <a:pathLst>
              <a:path w="267970" h="440055">
                <a:moveTo>
                  <a:pt x="34415" y="0"/>
                </a:moveTo>
                <a:lnTo>
                  <a:pt x="30224" y="0"/>
                </a:lnTo>
                <a:lnTo>
                  <a:pt x="27303" y="1524"/>
                </a:lnTo>
                <a:lnTo>
                  <a:pt x="22985" y="1524"/>
                </a:lnTo>
                <a:lnTo>
                  <a:pt x="11576" y="8939"/>
                </a:lnTo>
                <a:lnTo>
                  <a:pt x="3633" y="19605"/>
                </a:lnTo>
                <a:lnTo>
                  <a:pt x="0" y="32438"/>
                </a:lnTo>
                <a:lnTo>
                  <a:pt x="1522" y="46355"/>
                </a:lnTo>
                <a:lnTo>
                  <a:pt x="19177" y="96106"/>
                </a:lnTo>
                <a:lnTo>
                  <a:pt x="38960" y="144763"/>
                </a:lnTo>
                <a:lnTo>
                  <a:pt x="60901" y="192302"/>
                </a:lnTo>
                <a:lnTo>
                  <a:pt x="85028" y="238701"/>
                </a:lnTo>
                <a:lnTo>
                  <a:pt x="111369" y="283939"/>
                </a:lnTo>
                <a:lnTo>
                  <a:pt x="139954" y="327992"/>
                </a:lnTo>
                <a:lnTo>
                  <a:pt x="170813" y="370840"/>
                </a:lnTo>
                <a:lnTo>
                  <a:pt x="179359" y="383008"/>
                </a:lnTo>
                <a:lnTo>
                  <a:pt x="187656" y="395605"/>
                </a:lnTo>
                <a:lnTo>
                  <a:pt x="195405" y="408487"/>
                </a:lnTo>
                <a:lnTo>
                  <a:pt x="202309" y="421513"/>
                </a:lnTo>
                <a:lnTo>
                  <a:pt x="210943" y="432276"/>
                </a:lnTo>
                <a:lnTo>
                  <a:pt x="222803" y="438467"/>
                </a:lnTo>
                <a:lnTo>
                  <a:pt x="236259" y="439801"/>
                </a:lnTo>
                <a:lnTo>
                  <a:pt x="249680" y="435991"/>
                </a:lnTo>
                <a:lnTo>
                  <a:pt x="259834" y="427497"/>
                </a:lnTo>
                <a:lnTo>
                  <a:pt x="266047" y="416052"/>
                </a:lnTo>
                <a:lnTo>
                  <a:pt x="267664" y="402986"/>
                </a:lnTo>
                <a:lnTo>
                  <a:pt x="264031" y="389636"/>
                </a:lnTo>
                <a:lnTo>
                  <a:pt x="255174" y="373612"/>
                </a:lnTo>
                <a:lnTo>
                  <a:pt x="245758" y="358124"/>
                </a:lnTo>
                <a:lnTo>
                  <a:pt x="235795" y="343183"/>
                </a:lnTo>
                <a:lnTo>
                  <a:pt x="225296" y="328803"/>
                </a:lnTo>
                <a:lnTo>
                  <a:pt x="196690" y="288461"/>
                </a:lnTo>
                <a:lnTo>
                  <a:pt x="169940" y="246952"/>
                </a:lnTo>
                <a:lnTo>
                  <a:pt x="145142" y="204355"/>
                </a:lnTo>
                <a:lnTo>
                  <a:pt x="122395" y="160748"/>
                </a:lnTo>
                <a:lnTo>
                  <a:pt x="101796" y="116207"/>
                </a:lnTo>
                <a:lnTo>
                  <a:pt x="83444" y="70811"/>
                </a:lnTo>
                <a:lnTo>
                  <a:pt x="67435" y="24637"/>
                </a:lnTo>
                <a:lnTo>
                  <a:pt x="61882" y="14680"/>
                </a:lnTo>
                <a:lnTo>
                  <a:pt x="54163" y="6889"/>
                </a:lnTo>
                <a:lnTo>
                  <a:pt x="44825" y="1813"/>
                </a:lnTo>
                <a:lnTo>
                  <a:pt x="34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42765" y="2620136"/>
            <a:ext cx="114972" cy="14899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8812910" y="2814066"/>
            <a:ext cx="448309" cy="488315"/>
          </a:xfrm>
          <a:custGeom>
            <a:avLst/>
            <a:gdLst/>
            <a:ahLst/>
            <a:cxnLst/>
            <a:rect l="l" t="t" r="r" b="b"/>
            <a:pathLst>
              <a:path w="448309" h="488314">
                <a:moveTo>
                  <a:pt x="38735" y="0"/>
                </a:moveTo>
                <a:lnTo>
                  <a:pt x="35814" y="0"/>
                </a:lnTo>
                <a:lnTo>
                  <a:pt x="22756" y="2337"/>
                </a:lnTo>
                <a:lnTo>
                  <a:pt x="589" y="41685"/>
                </a:lnTo>
                <a:lnTo>
                  <a:pt x="0" y="70993"/>
                </a:lnTo>
                <a:lnTo>
                  <a:pt x="2782" y="119640"/>
                </a:lnTo>
                <a:lnTo>
                  <a:pt x="10922" y="166641"/>
                </a:lnTo>
                <a:lnTo>
                  <a:pt x="24109" y="211682"/>
                </a:lnTo>
                <a:lnTo>
                  <a:pt x="42032" y="254450"/>
                </a:lnTo>
                <a:lnTo>
                  <a:pt x="64380" y="294631"/>
                </a:lnTo>
                <a:lnTo>
                  <a:pt x="90843" y="331913"/>
                </a:lnTo>
                <a:lnTo>
                  <a:pt x="121110" y="365982"/>
                </a:lnTo>
                <a:lnTo>
                  <a:pt x="154870" y="396524"/>
                </a:lnTo>
                <a:lnTo>
                  <a:pt x="191812" y="423227"/>
                </a:lnTo>
                <a:lnTo>
                  <a:pt x="231626" y="445778"/>
                </a:lnTo>
                <a:lnTo>
                  <a:pt x="274001" y="463862"/>
                </a:lnTo>
                <a:lnTo>
                  <a:pt x="318627" y="477167"/>
                </a:lnTo>
                <a:lnTo>
                  <a:pt x="365191" y="485380"/>
                </a:lnTo>
                <a:lnTo>
                  <a:pt x="413385" y="488188"/>
                </a:lnTo>
                <a:lnTo>
                  <a:pt x="426657" y="485380"/>
                </a:lnTo>
                <a:lnTo>
                  <a:pt x="437594" y="477837"/>
                </a:lnTo>
                <a:lnTo>
                  <a:pt x="445049" y="466756"/>
                </a:lnTo>
                <a:lnTo>
                  <a:pt x="447802" y="453389"/>
                </a:lnTo>
                <a:lnTo>
                  <a:pt x="445049" y="440023"/>
                </a:lnTo>
                <a:lnTo>
                  <a:pt x="437594" y="428942"/>
                </a:lnTo>
                <a:lnTo>
                  <a:pt x="426638" y="421386"/>
                </a:lnTo>
                <a:lnTo>
                  <a:pt x="413385" y="418592"/>
                </a:lnTo>
                <a:lnTo>
                  <a:pt x="366507" y="415405"/>
                </a:lnTo>
                <a:lnTo>
                  <a:pt x="321584" y="406126"/>
                </a:lnTo>
                <a:lnTo>
                  <a:pt x="279020" y="391175"/>
                </a:lnTo>
                <a:lnTo>
                  <a:pt x="239220" y="370976"/>
                </a:lnTo>
                <a:lnTo>
                  <a:pt x="202588" y="345949"/>
                </a:lnTo>
                <a:lnTo>
                  <a:pt x="169529" y="316515"/>
                </a:lnTo>
                <a:lnTo>
                  <a:pt x="140446" y="283097"/>
                </a:lnTo>
                <a:lnTo>
                  <a:pt x="115744" y="246116"/>
                </a:lnTo>
                <a:lnTo>
                  <a:pt x="95827" y="205994"/>
                </a:lnTo>
                <a:lnTo>
                  <a:pt x="81100" y="163151"/>
                </a:lnTo>
                <a:lnTo>
                  <a:pt x="71968" y="118010"/>
                </a:lnTo>
                <a:lnTo>
                  <a:pt x="68834" y="70993"/>
                </a:lnTo>
                <a:lnTo>
                  <a:pt x="68884" y="61255"/>
                </a:lnTo>
                <a:lnTo>
                  <a:pt x="69024" y="54355"/>
                </a:lnTo>
                <a:lnTo>
                  <a:pt x="69476" y="46168"/>
                </a:lnTo>
                <a:lnTo>
                  <a:pt x="70358" y="37719"/>
                </a:lnTo>
                <a:lnTo>
                  <a:pt x="68631" y="24110"/>
                </a:lnTo>
                <a:lnTo>
                  <a:pt x="62071" y="12382"/>
                </a:lnTo>
                <a:lnTo>
                  <a:pt x="51748" y="3893"/>
                </a:lnTo>
                <a:lnTo>
                  <a:pt x="38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222993" y="141859"/>
            <a:ext cx="0" cy="1548765"/>
          </a:xfrm>
          <a:custGeom>
            <a:avLst/>
            <a:gdLst/>
            <a:ahLst/>
            <a:cxnLst/>
            <a:rect l="l" t="t" r="r" b="b"/>
            <a:pathLst>
              <a:path w="0" h="1548764">
                <a:moveTo>
                  <a:pt x="0" y="0"/>
                </a:moveTo>
                <a:lnTo>
                  <a:pt x="0" y="1548511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6421882" y="141859"/>
            <a:ext cx="901065" cy="2648585"/>
            <a:chOff x="6421882" y="141859"/>
            <a:chExt cx="901065" cy="2648585"/>
          </a:xfrm>
        </p:grpSpPr>
        <p:sp>
          <p:nvSpPr>
            <p:cNvPr id="18" name="object 18"/>
            <p:cNvSpPr/>
            <p:nvPr/>
          </p:nvSpPr>
          <p:spPr>
            <a:xfrm>
              <a:off x="6421882" y="1293113"/>
              <a:ext cx="901065" cy="1497330"/>
            </a:xfrm>
            <a:custGeom>
              <a:avLst/>
              <a:gdLst/>
              <a:ahLst/>
              <a:cxnLst/>
              <a:rect l="l" t="t" r="r" b="b"/>
              <a:pathLst>
                <a:path w="901065" h="1497330">
                  <a:moveTo>
                    <a:pt x="761847" y="894892"/>
                  </a:moveTo>
                  <a:lnTo>
                    <a:pt x="743470" y="857300"/>
                  </a:lnTo>
                  <a:lnTo>
                    <a:pt x="726313" y="832739"/>
                  </a:lnTo>
                  <a:lnTo>
                    <a:pt x="698500" y="793254"/>
                  </a:lnTo>
                  <a:lnTo>
                    <a:pt x="672846" y="752449"/>
                  </a:lnTo>
                  <a:lnTo>
                    <a:pt x="649452" y="710425"/>
                  </a:lnTo>
                  <a:lnTo>
                    <a:pt x="628472" y="667296"/>
                  </a:lnTo>
                  <a:lnTo>
                    <a:pt x="610019" y="623150"/>
                  </a:lnTo>
                  <a:lnTo>
                    <a:pt x="594233" y="578104"/>
                  </a:lnTo>
                  <a:lnTo>
                    <a:pt x="589559" y="569747"/>
                  </a:lnTo>
                  <a:lnTo>
                    <a:pt x="583095" y="563245"/>
                  </a:lnTo>
                  <a:lnTo>
                    <a:pt x="575271" y="559041"/>
                  </a:lnTo>
                  <a:lnTo>
                    <a:pt x="566547" y="557530"/>
                  </a:lnTo>
                  <a:lnTo>
                    <a:pt x="562991" y="557530"/>
                  </a:lnTo>
                  <a:lnTo>
                    <a:pt x="560578" y="558673"/>
                  </a:lnTo>
                  <a:lnTo>
                    <a:pt x="556895" y="558673"/>
                  </a:lnTo>
                  <a:lnTo>
                    <a:pt x="547331" y="564908"/>
                  </a:lnTo>
                  <a:lnTo>
                    <a:pt x="540677" y="573849"/>
                  </a:lnTo>
                  <a:lnTo>
                    <a:pt x="537616" y="584606"/>
                  </a:lnTo>
                  <a:lnTo>
                    <a:pt x="538861" y="596265"/>
                  </a:lnTo>
                  <a:lnTo>
                    <a:pt x="556310" y="644804"/>
                  </a:lnTo>
                  <a:lnTo>
                    <a:pt x="576199" y="692073"/>
                  </a:lnTo>
                  <a:lnTo>
                    <a:pt x="598551" y="738047"/>
                  </a:lnTo>
                  <a:lnTo>
                    <a:pt x="623392" y="782713"/>
                  </a:lnTo>
                  <a:lnTo>
                    <a:pt x="650773" y="826008"/>
                  </a:lnTo>
                  <a:lnTo>
                    <a:pt x="680720" y="867918"/>
                  </a:lnTo>
                  <a:lnTo>
                    <a:pt x="687844" y="878141"/>
                  </a:lnTo>
                  <a:lnTo>
                    <a:pt x="694778" y="888707"/>
                  </a:lnTo>
                  <a:lnTo>
                    <a:pt x="701294" y="899477"/>
                  </a:lnTo>
                  <a:lnTo>
                    <a:pt x="707136" y="910336"/>
                  </a:lnTo>
                  <a:lnTo>
                    <a:pt x="714362" y="919429"/>
                  </a:lnTo>
                  <a:lnTo>
                    <a:pt x="724281" y="924623"/>
                  </a:lnTo>
                  <a:lnTo>
                    <a:pt x="735520" y="925741"/>
                  </a:lnTo>
                  <a:lnTo>
                    <a:pt x="746760" y="922528"/>
                  </a:lnTo>
                  <a:lnTo>
                    <a:pt x="755230" y="915466"/>
                  </a:lnTo>
                  <a:lnTo>
                    <a:pt x="760450" y="905865"/>
                  </a:lnTo>
                  <a:lnTo>
                    <a:pt x="761847" y="894892"/>
                  </a:lnTo>
                  <a:close/>
                </a:path>
                <a:path w="901065" h="1497330">
                  <a:moveTo>
                    <a:pt x="797687" y="1047242"/>
                  </a:moveTo>
                  <a:lnTo>
                    <a:pt x="795108" y="1005255"/>
                  </a:lnTo>
                  <a:lnTo>
                    <a:pt x="774839" y="968159"/>
                  </a:lnTo>
                  <a:lnTo>
                    <a:pt x="765048" y="966216"/>
                  </a:lnTo>
                  <a:lnTo>
                    <a:pt x="760222" y="966216"/>
                  </a:lnTo>
                  <a:lnTo>
                    <a:pt x="749465" y="970318"/>
                  </a:lnTo>
                  <a:lnTo>
                    <a:pt x="741337" y="978179"/>
                  </a:lnTo>
                  <a:lnTo>
                    <a:pt x="736625" y="988529"/>
                  </a:lnTo>
                  <a:lnTo>
                    <a:pt x="736092" y="1000125"/>
                  </a:lnTo>
                  <a:lnTo>
                    <a:pt x="737654" y="1011212"/>
                  </a:lnTo>
                  <a:lnTo>
                    <a:pt x="738771" y="1022629"/>
                  </a:lnTo>
                  <a:lnTo>
                    <a:pt x="739419" y="1034262"/>
                  </a:lnTo>
                  <a:lnTo>
                    <a:pt x="739648" y="1045972"/>
                  </a:lnTo>
                  <a:lnTo>
                    <a:pt x="741311" y="1057160"/>
                  </a:lnTo>
                  <a:lnTo>
                    <a:pt x="747268" y="1066419"/>
                  </a:lnTo>
                  <a:lnTo>
                    <a:pt x="756361" y="1072730"/>
                  </a:lnTo>
                  <a:lnTo>
                    <a:pt x="767461" y="1075055"/>
                  </a:lnTo>
                  <a:lnTo>
                    <a:pt x="779119" y="1072908"/>
                  </a:lnTo>
                  <a:lnTo>
                    <a:pt x="788428" y="1067015"/>
                  </a:lnTo>
                  <a:lnTo>
                    <a:pt x="794791" y="1058189"/>
                  </a:lnTo>
                  <a:lnTo>
                    <a:pt x="797687" y="1047242"/>
                  </a:lnTo>
                  <a:close/>
                </a:path>
                <a:path w="901065" h="1497330">
                  <a:moveTo>
                    <a:pt x="901065" y="1047496"/>
                  </a:moveTo>
                  <a:lnTo>
                    <a:pt x="898906" y="997127"/>
                  </a:lnTo>
                  <a:lnTo>
                    <a:pt x="891298" y="947991"/>
                  </a:lnTo>
                  <a:lnTo>
                    <a:pt x="878382" y="900341"/>
                  </a:lnTo>
                  <a:lnTo>
                    <a:pt x="860361" y="854405"/>
                  </a:lnTo>
                  <a:lnTo>
                    <a:pt x="843280" y="821702"/>
                  </a:lnTo>
                  <a:lnTo>
                    <a:pt x="843280" y="1047496"/>
                  </a:lnTo>
                  <a:lnTo>
                    <a:pt x="839762" y="1095781"/>
                  </a:lnTo>
                  <a:lnTo>
                    <a:pt x="830516" y="1142809"/>
                  </a:lnTo>
                  <a:lnTo>
                    <a:pt x="815936" y="1187538"/>
                  </a:lnTo>
                  <a:lnTo>
                    <a:pt x="796391" y="1229817"/>
                  </a:lnTo>
                  <a:lnTo>
                    <a:pt x="772210" y="1269276"/>
                  </a:lnTo>
                  <a:lnTo>
                    <a:pt x="743788" y="1305547"/>
                  </a:lnTo>
                  <a:lnTo>
                    <a:pt x="711454" y="1338262"/>
                  </a:lnTo>
                  <a:lnTo>
                    <a:pt x="675601" y="1367053"/>
                  </a:lnTo>
                  <a:lnTo>
                    <a:pt x="636562" y="1391539"/>
                  </a:lnTo>
                  <a:lnTo>
                    <a:pt x="594715" y="1411351"/>
                  </a:lnTo>
                  <a:lnTo>
                    <a:pt x="550418" y="1426121"/>
                  </a:lnTo>
                  <a:lnTo>
                    <a:pt x="504037" y="1435468"/>
                  </a:lnTo>
                  <a:lnTo>
                    <a:pt x="455930" y="1439037"/>
                  </a:lnTo>
                  <a:lnTo>
                    <a:pt x="403606" y="1436217"/>
                  </a:lnTo>
                  <a:lnTo>
                    <a:pt x="352793" y="1426692"/>
                  </a:lnTo>
                  <a:lnTo>
                    <a:pt x="303961" y="1410652"/>
                  </a:lnTo>
                  <a:lnTo>
                    <a:pt x="257644" y="1388275"/>
                  </a:lnTo>
                  <a:lnTo>
                    <a:pt x="214312" y="1359700"/>
                  </a:lnTo>
                  <a:lnTo>
                    <a:pt x="174498" y="1325118"/>
                  </a:lnTo>
                  <a:lnTo>
                    <a:pt x="139966" y="1285595"/>
                  </a:lnTo>
                  <a:lnTo>
                    <a:pt x="111099" y="1242479"/>
                  </a:lnTo>
                  <a:lnTo>
                    <a:pt x="88176" y="1196289"/>
                  </a:lnTo>
                  <a:lnTo>
                    <a:pt x="71475" y="1147457"/>
                  </a:lnTo>
                  <a:lnTo>
                    <a:pt x="61252" y="1096479"/>
                  </a:lnTo>
                  <a:lnTo>
                    <a:pt x="57785" y="1043813"/>
                  </a:lnTo>
                  <a:lnTo>
                    <a:pt x="61074" y="992111"/>
                  </a:lnTo>
                  <a:lnTo>
                    <a:pt x="70827" y="941984"/>
                  </a:lnTo>
                  <a:lnTo>
                    <a:pt x="86880" y="893826"/>
                  </a:lnTo>
                  <a:lnTo>
                    <a:pt x="109054" y="848042"/>
                  </a:lnTo>
                  <a:lnTo>
                    <a:pt x="137160" y="805053"/>
                  </a:lnTo>
                  <a:lnTo>
                    <a:pt x="167754" y="761860"/>
                  </a:lnTo>
                  <a:lnTo>
                    <a:pt x="195300" y="717435"/>
                  </a:lnTo>
                  <a:lnTo>
                    <a:pt x="219760" y="671855"/>
                  </a:lnTo>
                  <a:lnTo>
                    <a:pt x="241134" y="625208"/>
                  </a:lnTo>
                  <a:lnTo>
                    <a:pt x="259435" y="577405"/>
                  </a:lnTo>
                  <a:lnTo>
                    <a:pt x="274510" y="529031"/>
                  </a:lnTo>
                  <a:lnTo>
                    <a:pt x="286461" y="479666"/>
                  </a:lnTo>
                  <a:lnTo>
                    <a:pt x="295236" y="429552"/>
                  </a:lnTo>
                  <a:lnTo>
                    <a:pt x="300799" y="378777"/>
                  </a:lnTo>
                  <a:lnTo>
                    <a:pt x="303149" y="327406"/>
                  </a:lnTo>
                  <a:lnTo>
                    <a:pt x="597916" y="327406"/>
                  </a:lnTo>
                  <a:lnTo>
                    <a:pt x="600316" y="378244"/>
                  </a:lnTo>
                  <a:lnTo>
                    <a:pt x="606044" y="428840"/>
                  </a:lnTo>
                  <a:lnTo>
                    <a:pt x="615022" y="479018"/>
                  </a:lnTo>
                  <a:lnTo>
                    <a:pt x="627164" y="528599"/>
                  </a:lnTo>
                  <a:lnTo>
                    <a:pt x="642480" y="577570"/>
                  </a:lnTo>
                  <a:lnTo>
                    <a:pt x="660704" y="625271"/>
                  </a:lnTo>
                  <a:lnTo>
                    <a:pt x="681964" y="672020"/>
                  </a:lnTo>
                  <a:lnTo>
                    <a:pt x="706094" y="717473"/>
                  </a:lnTo>
                  <a:lnTo>
                    <a:pt x="733056" y="761453"/>
                  </a:lnTo>
                  <a:lnTo>
                    <a:pt x="762762" y="803783"/>
                  </a:lnTo>
                  <a:lnTo>
                    <a:pt x="792022" y="847648"/>
                  </a:lnTo>
                  <a:lnTo>
                    <a:pt x="814832" y="894473"/>
                  </a:lnTo>
                  <a:lnTo>
                    <a:pt x="831062" y="943737"/>
                  </a:lnTo>
                  <a:lnTo>
                    <a:pt x="840587" y="994918"/>
                  </a:lnTo>
                  <a:lnTo>
                    <a:pt x="843280" y="1047496"/>
                  </a:lnTo>
                  <a:lnTo>
                    <a:pt x="843280" y="821702"/>
                  </a:lnTo>
                  <a:lnTo>
                    <a:pt x="837387" y="810412"/>
                  </a:lnTo>
                  <a:lnTo>
                    <a:pt x="809625" y="768604"/>
                  </a:lnTo>
                  <a:lnTo>
                    <a:pt x="781050" y="728484"/>
                  </a:lnTo>
                  <a:lnTo>
                    <a:pt x="755192" y="686625"/>
                  </a:lnTo>
                  <a:lnTo>
                    <a:pt x="732345" y="643674"/>
                  </a:lnTo>
                  <a:lnTo>
                    <a:pt x="712317" y="599313"/>
                  </a:lnTo>
                  <a:lnTo>
                    <a:pt x="695223" y="553885"/>
                  </a:lnTo>
                  <a:lnTo>
                    <a:pt x="681113" y="507479"/>
                  </a:lnTo>
                  <a:lnTo>
                    <a:pt x="670077" y="460476"/>
                  </a:lnTo>
                  <a:lnTo>
                    <a:pt x="662114" y="412826"/>
                  </a:lnTo>
                  <a:lnTo>
                    <a:pt x="657313" y="364782"/>
                  </a:lnTo>
                  <a:lnTo>
                    <a:pt x="655701" y="316484"/>
                  </a:lnTo>
                  <a:lnTo>
                    <a:pt x="655701" y="269113"/>
                  </a:lnTo>
                  <a:lnTo>
                    <a:pt x="655701" y="209804"/>
                  </a:lnTo>
                  <a:lnTo>
                    <a:pt x="655701" y="184277"/>
                  </a:lnTo>
                  <a:lnTo>
                    <a:pt x="655701" y="141859"/>
                  </a:lnTo>
                  <a:lnTo>
                    <a:pt x="653402" y="127381"/>
                  </a:lnTo>
                  <a:lnTo>
                    <a:pt x="649351" y="101854"/>
                  </a:lnTo>
                  <a:lnTo>
                    <a:pt x="648563" y="96875"/>
                  </a:lnTo>
                  <a:lnTo>
                    <a:pt x="628929" y="58293"/>
                  </a:lnTo>
                  <a:lnTo>
                    <a:pt x="628726" y="57912"/>
                  </a:lnTo>
                  <a:lnTo>
                    <a:pt x="598500" y="27266"/>
                  </a:lnTo>
                  <a:lnTo>
                    <a:pt x="597916" y="26962"/>
                  </a:lnTo>
                  <a:lnTo>
                    <a:pt x="597916" y="161290"/>
                  </a:lnTo>
                  <a:lnTo>
                    <a:pt x="597916" y="184277"/>
                  </a:lnTo>
                  <a:lnTo>
                    <a:pt x="597916" y="243713"/>
                  </a:lnTo>
                  <a:lnTo>
                    <a:pt x="597916" y="269113"/>
                  </a:lnTo>
                  <a:lnTo>
                    <a:pt x="303149" y="269113"/>
                  </a:lnTo>
                  <a:lnTo>
                    <a:pt x="303149" y="209804"/>
                  </a:lnTo>
                  <a:lnTo>
                    <a:pt x="597916" y="243713"/>
                  </a:lnTo>
                  <a:lnTo>
                    <a:pt x="597916" y="184277"/>
                  </a:lnTo>
                  <a:lnTo>
                    <a:pt x="303149" y="150368"/>
                  </a:lnTo>
                  <a:lnTo>
                    <a:pt x="303149" y="132207"/>
                  </a:lnTo>
                  <a:lnTo>
                    <a:pt x="304419" y="127381"/>
                  </a:lnTo>
                  <a:lnTo>
                    <a:pt x="597916" y="161290"/>
                  </a:lnTo>
                  <a:lnTo>
                    <a:pt x="597916" y="26962"/>
                  </a:lnTo>
                  <a:lnTo>
                    <a:pt x="587121" y="21310"/>
                  </a:lnTo>
                  <a:lnTo>
                    <a:pt x="587121" y="101854"/>
                  </a:lnTo>
                  <a:lnTo>
                    <a:pt x="339344" y="72771"/>
                  </a:lnTo>
                  <a:lnTo>
                    <a:pt x="349681" y="66929"/>
                  </a:lnTo>
                  <a:lnTo>
                    <a:pt x="360794" y="62344"/>
                  </a:lnTo>
                  <a:lnTo>
                    <a:pt x="372592" y="59359"/>
                  </a:lnTo>
                  <a:lnTo>
                    <a:pt x="384937" y="58293"/>
                  </a:lnTo>
                  <a:lnTo>
                    <a:pt x="516128" y="58293"/>
                  </a:lnTo>
                  <a:lnTo>
                    <a:pt x="538060" y="61531"/>
                  </a:lnTo>
                  <a:lnTo>
                    <a:pt x="557949" y="70548"/>
                  </a:lnTo>
                  <a:lnTo>
                    <a:pt x="574687" y="84340"/>
                  </a:lnTo>
                  <a:lnTo>
                    <a:pt x="587121" y="101854"/>
                  </a:lnTo>
                  <a:lnTo>
                    <a:pt x="587121" y="21310"/>
                  </a:lnTo>
                  <a:lnTo>
                    <a:pt x="560197" y="7200"/>
                  </a:lnTo>
                  <a:lnTo>
                    <a:pt x="516128" y="0"/>
                  </a:lnTo>
                  <a:lnTo>
                    <a:pt x="384937" y="0"/>
                  </a:lnTo>
                  <a:lnTo>
                    <a:pt x="340880" y="7200"/>
                  </a:lnTo>
                  <a:lnTo>
                    <a:pt x="302602" y="27266"/>
                  </a:lnTo>
                  <a:lnTo>
                    <a:pt x="272402" y="57912"/>
                  </a:lnTo>
                  <a:lnTo>
                    <a:pt x="252603" y="96875"/>
                  </a:lnTo>
                  <a:lnTo>
                    <a:pt x="245491" y="141859"/>
                  </a:lnTo>
                  <a:lnTo>
                    <a:pt x="245491" y="316484"/>
                  </a:lnTo>
                  <a:lnTo>
                    <a:pt x="243903" y="365023"/>
                  </a:lnTo>
                  <a:lnTo>
                    <a:pt x="239166" y="413092"/>
                  </a:lnTo>
                  <a:lnTo>
                    <a:pt x="231317" y="460616"/>
                  </a:lnTo>
                  <a:lnTo>
                    <a:pt x="220357" y="507542"/>
                  </a:lnTo>
                  <a:lnTo>
                    <a:pt x="206362" y="553618"/>
                  </a:lnTo>
                  <a:lnTo>
                    <a:pt x="189331" y="598906"/>
                  </a:lnTo>
                  <a:lnTo>
                    <a:pt x="169291" y="643280"/>
                  </a:lnTo>
                  <a:lnTo>
                    <a:pt x="146177" y="686777"/>
                  </a:lnTo>
                  <a:lnTo>
                    <a:pt x="120307" y="728853"/>
                  </a:lnTo>
                  <a:lnTo>
                    <a:pt x="91440" y="769874"/>
                  </a:lnTo>
                  <a:lnTo>
                    <a:pt x="63804" y="810526"/>
                  </a:lnTo>
                  <a:lnTo>
                    <a:pt x="41033" y="853541"/>
                  </a:lnTo>
                  <a:lnTo>
                    <a:pt x="23190" y="898652"/>
                  </a:lnTo>
                  <a:lnTo>
                    <a:pt x="10350" y="945591"/>
                  </a:lnTo>
                  <a:lnTo>
                    <a:pt x="2590" y="994067"/>
                  </a:lnTo>
                  <a:lnTo>
                    <a:pt x="0" y="1043813"/>
                  </a:lnTo>
                  <a:lnTo>
                    <a:pt x="2908" y="1095781"/>
                  </a:lnTo>
                  <a:lnTo>
                    <a:pt x="11557" y="1146441"/>
                  </a:lnTo>
                  <a:lnTo>
                    <a:pt x="25755" y="1195412"/>
                  </a:lnTo>
                  <a:lnTo>
                    <a:pt x="45339" y="1242288"/>
                  </a:lnTo>
                  <a:lnTo>
                    <a:pt x="70154" y="1286662"/>
                  </a:lnTo>
                  <a:lnTo>
                    <a:pt x="99999" y="1328127"/>
                  </a:lnTo>
                  <a:lnTo>
                    <a:pt x="134747" y="1366266"/>
                  </a:lnTo>
                  <a:lnTo>
                    <a:pt x="173494" y="1400759"/>
                  </a:lnTo>
                  <a:lnTo>
                    <a:pt x="215290" y="1430312"/>
                  </a:lnTo>
                  <a:lnTo>
                    <a:pt x="259753" y="1454721"/>
                  </a:lnTo>
                  <a:lnTo>
                    <a:pt x="306527" y="1473796"/>
                  </a:lnTo>
                  <a:lnTo>
                    <a:pt x="355269" y="1487373"/>
                  </a:lnTo>
                  <a:lnTo>
                    <a:pt x="405612" y="1495234"/>
                  </a:lnTo>
                  <a:lnTo>
                    <a:pt x="457200" y="1497203"/>
                  </a:lnTo>
                  <a:lnTo>
                    <a:pt x="507212" y="1493875"/>
                  </a:lnTo>
                  <a:lnTo>
                    <a:pt x="556018" y="1485061"/>
                  </a:lnTo>
                  <a:lnTo>
                    <a:pt x="603275" y="1470901"/>
                  </a:lnTo>
                  <a:lnTo>
                    <a:pt x="648639" y="1451559"/>
                  </a:lnTo>
                  <a:lnTo>
                    <a:pt x="670775" y="1439037"/>
                  </a:lnTo>
                  <a:lnTo>
                    <a:pt x="691769" y="1427175"/>
                  </a:lnTo>
                  <a:lnTo>
                    <a:pt x="732345" y="1397889"/>
                  </a:lnTo>
                  <a:lnTo>
                    <a:pt x="770001" y="1363853"/>
                  </a:lnTo>
                  <a:lnTo>
                    <a:pt x="803313" y="1325854"/>
                  </a:lnTo>
                  <a:lnTo>
                    <a:pt x="832040" y="1284808"/>
                  </a:lnTo>
                  <a:lnTo>
                    <a:pt x="856030" y="1241120"/>
                  </a:lnTo>
                  <a:lnTo>
                    <a:pt x="875106" y="1195158"/>
                  </a:lnTo>
                  <a:lnTo>
                    <a:pt x="889076" y="1147305"/>
                  </a:lnTo>
                  <a:lnTo>
                    <a:pt x="897788" y="1097965"/>
                  </a:lnTo>
                  <a:lnTo>
                    <a:pt x="901065" y="1047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1616" y="2114804"/>
              <a:ext cx="96214" cy="12482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526530" y="2277236"/>
              <a:ext cx="375285" cy="408940"/>
            </a:xfrm>
            <a:custGeom>
              <a:avLst/>
              <a:gdLst/>
              <a:ahLst/>
              <a:cxnLst/>
              <a:rect l="l" t="t" r="r" b="b"/>
              <a:pathLst>
                <a:path w="375284" h="408939">
                  <a:moveTo>
                    <a:pt x="32512" y="0"/>
                  </a:moveTo>
                  <a:lnTo>
                    <a:pt x="30099" y="0"/>
                  </a:lnTo>
                  <a:lnTo>
                    <a:pt x="19165" y="1952"/>
                  </a:lnTo>
                  <a:lnTo>
                    <a:pt x="158" y="43052"/>
                  </a:lnTo>
                  <a:lnTo>
                    <a:pt x="0" y="59436"/>
                  </a:lnTo>
                  <a:lnTo>
                    <a:pt x="3161" y="106835"/>
                  </a:lnTo>
                  <a:lnTo>
                    <a:pt x="12371" y="152299"/>
                  </a:lnTo>
                  <a:lnTo>
                    <a:pt x="27215" y="195411"/>
                  </a:lnTo>
                  <a:lnTo>
                    <a:pt x="47281" y="235754"/>
                  </a:lnTo>
                  <a:lnTo>
                    <a:pt x="72155" y="272911"/>
                  </a:lnTo>
                  <a:lnTo>
                    <a:pt x="101425" y="306466"/>
                  </a:lnTo>
                  <a:lnTo>
                    <a:pt x="134676" y="336002"/>
                  </a:lnTo>
                  <a:lnTo>
                    <a:pt x="171497" y="361103"/>
                  </a:lnTo>
                  <a:lnTo>
                    <a:pt x="211472" y="381351"/>
                  </a:lnTo>
                  <a:lnTo>
                    <a:pt x="254191" y="396329"/>
                  </a:lnTo>
                  <a:lnTo>
                    <a:pt x="299238" y="405622"/>
                  </a:lnTo>
                  <a:lnTo>
                    <a:pt x="346201" y="408813"/>
                  </a:lnTo>
                  <a:lnTo>
                    <a:pt x="357296" y="406483"/>
                  </a:lnTo>
                  <a:lnTo>
                    <a:pt x="366474" y="400176"/>
                  </a:lnTo>
                  <a:lnTo>
                    <a:pt x="372723" y="390917"/>
                  </a:lnTo>
                  <a:lnTo>
                    <a:pt x="375030" y="379729"/>
                  </a:lnTo>
                  <a:lnTo>
                    <a:pt x="372723" y="368542"/>
                  </a:lnTo>
                  <a:lnTo>
                    <a:pt x="366474" y="359283"/>
                  </a:lnTo>
                  <a:lnTo>
                    <a:pt x="357296" y="352976"/>
                  </a:lnTo>
                  <a:lnTo>
                    <a:pt x="346201" y="350647"/>
                  </a:lnTo>
                  <a:lnTo>
                    <a:pt x="299268" y="346817"/>
                  </a:lnTo>
                  <a:lnTo>
                    <a:pt x="254794" y="335735"/>
                  </a:lnTo>
                  <a:lnTo>
                    <a:pt x="213363" y="318013"/>
                  </a:lnTo>
                  <a:lnTo>
                    <a:pt x="175560" y="294263"/>
                  </a:lnTo>
                  <a:lnTo>
                    <a:pt x="141970" y="265096"/>
                  </a:lnTo>
                  <a:lnTo>
                    <a:pt x="113176" y="231125"/>
                  </a:lnTo>
                  <a:lnTo>
                    <a:pt x="89763" y="192962"/>
                  </a:lnTo>
                  <a:lnTo>
                    <a:pt x="72316" y="151218"/>
                  </a:lnTo>
                  <a:lnTo>
                    <a:pt x="61420" y="106505"/>
                  </a:lnTo>
                  <a:lnTo>
                    <a:pt x="57658" y="59436"/>
                  </a:lnTo>
                  <a:lnTo>
                    <a:pt x="57700" y="51244"/>
                  </a:lnTo>
                  <a:lnTo>
                    <a:pt x="57816" y="45529"/>
                  </a:lnTo>
                  <a:lnTo>
                    <a:pt x="58193" y="38683"/>
                  </a:lnTo>
                  <a:lnTo>
                    <a:pt x="58927" y="31623"/>
                  </a:lnTo>
                  <a:lnTo>
                    <a:pt x="57479" y="20163"/>
                  </a:lnTo>
                  <a:lnTo>
                    <a:pt x="52006" y="10334"/>
                  </a:lnTo>
                  <a:lnTo>
                    <a:pt x="43390" y="3244"/>
                  </a:lnTo>
                  <a:lnTo>
                    <a:pt x="325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68287" y="141859"/>
              <a:ext cx="0" cy="1173480"/>
            </a:xfrm>
            <a:custGeom>
              <a:avLst/>
              <a:gdLst/>
              <a:ahLst/>
              <a:cxnLst/>
              <a:rect l="l" t="t" r="r" b="b"/>
              <a:pathLst>
                <a:path w="0" h="1173480">
                  <a:moveTo>
                    <a:pt x="0" y="0"/>
                  </a:moveTo>
                  <a:lnTo>
                    <a:pt x="0" y="117348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0555985" y="122809"/>
            <a:ext cx="850265" cy="2409190"/>
            <a:chOff x="10555985" y="122809"/>
            <a:chExt cx="850265" cy="2409190"/>
          </a:xfrm>
        </p:grpSpPr>
        <p:sp>
          <p:nvSpPr>
            <p:cNvPr id="23" name="object 23"/>
            <p:cNvSpPr/>
            <p:nvPr/>
          </p:nvSpPr>
          <p:spPr>
            <a:xfrm>
              <a:off x="10555986" y="1118869"/>
              <a:ext cx="850265" cy="1412875"/>
            </a:xfrm>
            <a:custGeom>
              <a:avLst/>
              <a:gdLst/>
              <a:ahLst/>
              <a:cxnLst/>
              <a:rect l="l" t="t" r="r" b="b"/>
              <a:pathLst>
                <a:path w="850265" h="1412875">
                  <a:moveTo>
                    <a:pt x="718769" y="844296"/>
                  </a:moveTo>
                  <a:lnTo>
                    <a:pt x="701446" y="808901"/>
                  </a:lnTo>
                  <a:lnTo>
                    <a:pt x="685292" y="785749"/>
                  </a:lnTo>
                  <a:lnTo>
                    <a:pt x="654050" y="740854"/>
                  </a:lnTo>
                  <a:lnTo>
                    <a:pt x="625729" y="694194"/>
                  </a:lnTo>
                  <a:lnTo>
                    <a:pt x="600557" y="645947"/>
                  </a:lnTo>
                  <a:lnTo>
                    <a:pt x="578764" y="596277"/>
                  </a:lnTo>
                  <a:lnTo>
                    <a:pt x="560578" y="545338"/>
                  </a:lnTo>
                  <a:lnTo>
                    <a:pt x="556158" y="537489"/>
                  </a:lnTo>
                  <a:lnTo>
                    <a:pt x="550075" y="531342"/>
                  </a:lnTo>
                  <a:lnTo>
                    <a:pt x="542734" y="527342"/>
                  </a:lnTo>
                  <a:lnTo>
                    <a:pt x="534543" y="525907"/>
                  </a:lnTo>
                  <a:lnTo>
                    <a:pt x="531114" y="525907"/>
                  </a:lnTo>
                  <a:lnTo>
                    <a:pt x="528828" y="527050"/>
                  </a:lnTo>
                  <a:lnTo>
                    <a:pt x="525399" y="527050"/>
                  </a:lnTo>
                  <a:lnTo>
                    <a:pt x="516382" y="532917"/>
                  </a:lnTo>
                  <a:lnTo>
                    <a:pt x="510120" y="541362"/>
                  </a:lnTo>
                  <a:lnTo>
                    <a:pt x="507250" y="551535"/>
                  </a:lnTo>
                  <a:lnTo>
                    <a:pt x="508381" y="562610"/>
                  </a:lnTo>
                  <a:lnTo>
                    <a:pt x="524827" y="608342"/>
                  </a:lnTo>
                  <a:lnTo>
                    <a:pt x="543585" y="652907"/>
                  </a:lnTo>
                  <a:lnTo>
                    <a:pt x="564680" y="696277"/>
                  </a:lnTo>
                  <a:lnTo>
                    <a:pt x="588137" y="738428"/>
                  </a:lnTo>
                  <a:lnTo>
                    <a:pt x="613981" y="779310"/>
                  </a:lnTo>
                  <a:lnTo>
                    <a:pt x="642239" y="818896"/>
                  </a:lnTo>
                  <a:lnTo>
                    <a:pt x="648982" y="828522"/>
                  </a:lnTo>
                  <a:lnTo>
                    <a:pt x="655535" y="838479"/>
                  </a:lnTo>
                  <a:lnTo>
                    <a:pt x="661670" y="848639"/>
                  </a:lnTo>
                  <a:lnTo>
                    <a:pt x="667131" y="858901"/>
                  </a:lnTo>
                  <a:lnTo>
                    <a:pt x="673963" y="867448"/>
                  </a:lnTo>
                  <a:lnTo>
                    <a:pt x="683336" y="872337"/>
                  </a:lnTo>
                  <a:lnTo>
                    <a:pt x="693966" y="873379"/>
                  </a:lnTo>
                  <a:lnTo>
                    <a:pt x="704596" y="870331"/>
                  </a:lnTo>
                  <a:lnTo>
                    <a:pt x="712571" y="863663"/>
                  </a:lnTo>
                  <a:lnTo>
                    <a:pt x="717486" y="854621"/>
                  </a:lnTo>
                  <a:lnTo>
                    <a:pt x="718769" y="844296"/>
                  </a:lnTo>
                  <a:close/>
                </a:path>
                <a:path w="850265" h="1412875">
                  <a:moveTo>
                    <a:pt x="752602" y="988060"/>
                  </a:moveTo>
                  <a:lnTo>
                    <a:pt x="750189" y="948474"/>
                  </a:lnTo>
                  <a:lnTo>
                    <a:pt x="731037" y="913434"/>
                  </a:lnTo>
                  <a:lnTo>
                    <a:pt x="721868" y="911606"/>
                  </a:lnTo>
                  <a:lnTo>
                    <a:pt x="717296" y="911606"/>
                  </a:lnTo>
                  <a:lnTo>
                    <a:pt x="707148" y="915492"/>
                  </a:lnTo>
                  <a:lnTo>
                    <a:pt x="699477" y="922896"/>
                  </a:lnTo>
                  <a:lnTo>
                    <a:pt x="695007" y="932662"/>
                  </a:lnTo>
                  <a:lnTo>
                    <a:pt x="694436" y="943610"/>
                  </a:lnTo>
                  <a:lnTo>
                    <a:pt x="695934" y="954074"/>
                  </a:lnTo>
                  <a:lnTo>
                    <a:pt x="697001" y="964844"/>
                  </a:lnTo>
                  <a:lnTo>
                    <a:pt x="697649" y="975817"/>
                  </a:lnTo>
                  <a:lnTo>
                    <a:pt x="697865" y="986917"/>
                  </a:lnTo>
                  <a:lnTo>
                    <a:pt x="699389" y="997458"/>
                  </a:lnTo>
                  <a:lnTo>
                    <a:pt x="705002" y="1006144"/>
                  </a:lnTo>
                  <a:lnTo>
                    <a:pt x="713613" y="1012050"/>
                  </a:lnTo>
                  <a:lnTo>
                    <a:pt x="724154" y="1014222"/>
                  </a:lnTo>
                  <a:lnTo>
                    <a:pt x="735126" y="1012228"/>
                  </a:lnTo>
                  <a:lnTo>
                    <a:pt x="743902" y="1006716"/>
                  </a:lnTo>
                  <a:lnTo>
                    <a:pt x="749896" y="998423"/>
                  </a:lnTo>
                  <a:lnTo>
                    <a:pt x="752602" y="988060"/>
                  </a:lnTo>
                  <a:close/>
                </a:path>
                <a:path w="850265" h="1412875">
                  <a:moveTo>
                    <a:pt x="850138" y="988314"/>
                  </a:moveTo>
                  <a:lnTo>
                    <a:pt x="848080" y="940765"/>
                  </a:lnTo>
                  <a:lnTo>
                    <a:pt x="840892" y="894384"/>
                  </a:lnTo>
                  <a:lnTo>
                    <a:pt x="828738" y="849414"/>
                  </a:lnTo>
                  <a:lnTo>
                    <a:pt x="811745" y="806069"/>
                  </a:lnTo>
                  <a:lnTo>
                    <a:pt x="795655" y="775258"/>
                  </a:lnTo>
                  <a:lnTo>
                    <a:pt x="795655" y="988314"/>
                  </a:lnTo>
                  <a:lnTo>
                    <a:pt x="791794" y="1037831"/>
                  </a:lnTo>
                  <a:lnTo>
                    <a:pt x="781659" y="1085418"/>
                  </a:lnTo>
                  <a:lnTo>
                    <a:pt x="765670" y="1130642"/>
                  </a:lnTo>
                  <a:lnTo>
                    <a:pt x="744270" y="1173060"/>
                  </a:lnTo>
                  <a:lnTo>
                    <a:pt x="717880" y="1212215"/>
                  </a:lnTo>
                  <a:lnTo>
                    <a:pt x="686955" y="1247673"/>
                  </a:lnTo>
                  <a:lnTo>
                    <a:pt x="651903" y="1278978"/>
                  </a:lnTo>
                  <a:lnTo>
                    <a:pt x="613181" y="1305699"/>
                  </a:lnTo>
                  <a:lnTo>
                    <a:pt x="571207" y="1327378"/>
                  </a:lnTo>
                  <a:lnTo>
                    <a:pt x="526427" y="1343583"/>
                  </a:lnTo>
                  <a:lnTo>
                    <a:pt x="479259" y="1353858"/>
                  </a:lnTo>
                  <a:lnTo>
                    <a:pt x="430149" y="1357757"/>
                  </a:lnTo>
                  <a:lnTo>
                    <a:pt x="380771" y="1355128"/>
                  </a:lnTo>
                  <a:lnTo>
                    <a:pt x="332816" y="1346161"/>
                  </a:lnTo>
                  <a:lnTo>
                    <a:pt x="286740" y="1331036"/>
                  </a:lnTo>
                  <a:lnTo>
                    <a:pt x="243027" y="1309890"/>
                  </a:lnTo>
                  <a:lnTo>
                    <a:pt x="202145" y="1282890"/>
                  </a:lnTo>
                  <a:lnTo>
                    <a:pt x="164592" y="1250188"/>
                  </a:lnTo>
                  <a:lnTo>
                    <a:pt x="132003" y="1212926"/>
                  </a:lnTo>
                  <a:lnTo>
                    <a:pt x="104775" y="1172273"/>
                  </a:lnTo>
                  <a:lnTo>
                    <a:pt x="83146" y="1128687"/>
                  </a:lnTo>
                  <a:lnTo>
                    <a:pt x="67386" y="1082624"/>
                  </a:lnTo>
                  <a:lnTo>
                    <a:pt x="57746" y="1034542"/>
                  </a:lnTo>
                  <a:lnTo>
                    <a:pt x="54483" y="984885"/>
                  </a:lnTo>
                  <a:lnTo>
                    <a:pt x="57581" y="936066"/>
                  </a:lnTo>
                  <a:lnTo>
                    <a:pt x="66776" y="888733"/>
                  </a:lnTo>
                  <a:lnTo>
                    <a:pt x="81915" y="843280"/>
                  </a:lnTo>
                  <a:lnTo>
                    <a:pt x="102844" y="800061"/>
                  </a:lnTo>
                  <a:lnTo>
                    <a:pt x="129413" y="759460"/>
                  </a:lnTo>
                  <a:lnTo>
                    <a:pt x="158267" y="718705"/>
                  </a:lnTo>
                  <a:lnTo>
                    <a:pt x="184238" y="676783"/>
                  </a:lnTo>
                  <a:lnTo>
                    <a:pt x="207327" y="633780"/>
                  </a:lnTo>
                  <a:lnTo>
                    <a:pt x="227482" y="589762"/>
                  </a:lnTo>
                  <a:lnTo>
                    <a:pt x="244754" y="544677"/>
                  </a:lnTo>
                  <a:lnTo>
                    <a:pt x="258965" y="499021"/>
                  </a:lnTo>
                  <a:lnTo>
                    <a:pt x="270243" y="452437"/>
                  </a:lnTo>
                  <a:lnTo>
                    <a:pt x="278523" y="405142"/>
                  </a:lnTo>
                  <a:lnTo>
                    <a:pt x="283781" y="357225"/>
                  </a:lnTo>
                  <a:lnTo>
                    <a:pt x="286004" y="308737"/>
                  </a:lnTo>
                  <a:lnTo>
                    <a:pt x="564134" y="308737"/>
                  </a:lnTo>
                  <a:lnTo>
                    <a:pt x="566407" y="356730"/>
                  </a:lnTo>
                  <a:lnTo>
                    <a:pt x="571804" y="404469"/>
                  </a:lnTo>
                  <a:lnTo>
                    <a:pt x="580275" y="451827"/>
                  </a:lnTo>
                  <a:lnTo>
                    <a:pt x="591743" y="498614"/>
                  </a:lnTo>
                  <a:lnTo>
                    <a:pt x="606183" y="544817"/>
                  </a:lnTo>
                  <a:lnTo>
                    <a:pt x="623379" y="589851"/>
                  </a:lnTo>
                  <a:lnTo>
                    <a:pt x="643420" y="633958"/>
                  </a:lnTo>
                  <a:lnTo>
                    <a:pt x="666178" y="676859"/>
                  </a:lnTo>
                  <a:lnTo>
                    <a:pt x="691578" y="718362"/>
                  </a:lnTo>
                  <a:lnTo>
                    <a:pt x="719582" y="758317"/>
                  </a:lnTo>
                  <a:lnTo>
                    <a:pt x="747255" y="799731"/>
                  </a:lnTo>
                  <a:lnTo>
                    <a:pt x="768794" y="843915"/>
                  </a:lnTo>
                  <a:lnTo>
                    <a:pt x="784110" y="890384"/>
                  </a:lnTo>
                  <a:lnTo>
                    <a:pt x="793089" y="938682"/>
                  </a:lnTo>
                  <a:lnTo>
                    <a:pt x="795655" y="988314"/>
                  </a:lnTo>
                  <a:lnTo>
                    <a:pt x="795655" y="775258"/>
                  </a:lnTo>
                  <a:lnTo>
                    <a:pt x="790079" y="764578"/>
                  </a:lnTo>
                  <a:lnTo>
                    <a:pt x="763905" y="725170"/>
                  </a:lnTo>
                  <a:lnTo>
                    <a:pt x="734098" y="683006"/>
                  </a:lnTo>
                  <a:lnTo>
                    <a:pt x="707555" y="639025"/>
                  </a:lnTo>
                  <a:lnTo>
                    <a:pt x="684352" y="593432"/>
                  </a:lnTo>
                  <a:lnTo>
                    <a:pt x="664527" y="546468"/>
                  </a:lnTo>
                  <a:lnTo>
                    <a:pt x="648169" y="498335"/>
                  </a:lnTo>
                  <a:lnTo>
                    <a:pt x="635342" y="449249"/>
                  </a:lnTo>
                  <a:lnTo>
                    <a:pt x="626084" y="399427"/>
                  </a:lnTo>
                  <a:lnTo>
                    <a:pt x="620496" y="349097"/>
                  </a:lnTo>
                  <a:lnTo>
                    <a:pt x="618998" y="308737"/>
                  </a:lnTo>
                  <a:lnTo>
                    <a:pt x="618617" y="298450"/>
                  </a:lnTo>
                  <a:lnTo>
                    <a:pt x="618617" y="253873"/>
                  </a:lnTo>
                  <a:lnTo>
                    <a:pt x="618617" y="197866"/>
                  </a:lnTo>
                  <a:lnTo>
                    <a:pt x="618617" y="173863"/>
                  </a:lnTo>
                  <a:lnTo>
                    <a:pt x="618617" y="133731"/>
                  </a:lnTo>
                  <a:lnTo>
                    <a:pt x="616432" y="120015"/>
                  </a:lnTo>
                  <a:lnTo>
                    <a:pt x="593331" y="54864"/>
                  </a:lnTo>
                  <a:lnTo>
                    <a:pt x="564654" y="25679"/>
                  </a:lnTo>
                  <a:lnTo>
                    <a:pt x="564134" y="25412"/>
                  </a:lnTo>
                  <a:lnTo>
                    <a:pt x="564134" y="152019"/>
                  </a:lnTo>
                  <a:lnTo>
                    <a:pt x="564134" y="173863"/>
                  </a:lnTo>
                  <a:lnTo>
                    <a:pt x="564134" y="229870"/>
                  </a:lnTo>
                  <a:lnTo>
                    <a:pt x="564134" y="253873"/>
                  </a:lnTo>
                  <a:lnTo>
                    <a:pt x="286004" y="253873"/>
                  </a:lnTo>
                  <a:lnTo>
                    <a:pt x="286004" y="197866"/>
                  </a:lnTo>
                  <a:lnTo>
                    <a:pt x="564134" y="229870"/>
                  </a:lnTo>
                  <a:lnTo>
                    <a:pt x="564134" y="173863"/>
                  </a:lnTo>
                  <a:lnTo>
                    <a:pt x="286004" y="141732"/>
                  </a:lnTo>
                  <a:lnTo>
                    <a:pt x="286004" y="124587"/>
                  </a:lnTo>
                  <a:lnTo>
                    <a:pt x="287147" y="120015"/>
                  </a:lnTo>
                  <a:lnTo>
                    <a:pt x="564134" y="152019"/>
                  </a:lnTo>
                  <a:lnTo>
                    <a:pt x="564134" y="25412"/>
                  </a:lnTo>
                  <a:lnTo>
                    <a:pt x="553847" y="20040"/>
                  </a:lnTo>
                  <a:lnTo>
                    <a:pt x="553847" y="96012"/>
                  </a:lnTo>
                  <a:lnTo>
                    <a:pt x="320040" y="68580"/>
                  </a:lnTo>
                  <a:lnTo>
                    <a:pt x="329857" y="63068"/>
                  </a:lnTo>
                  <a:lnTo>
                    <a:pt x="340385" y="58724"/>
                  </a:lnTo>
                  <a:lnTo>
                    <a:pt x="351536" y="55892"/>
                  </a:lnTo>
                  <a:lnTo>
                    <a:pt x="363220" y="54864"/>
                  </a:lnTo>
                  <a:lnTo>
                    <a:pt x="486918" y="54864"/>
                  </a:lnTo>
                  <a:lnTo>
                    <a:pt x="507619" y="57924"/>
                  </a:lnTo>
                  <a:lnTo>
                    <a:pt x="526376" y="66446"/>
                  </a:lnTo>
                  <a:lnTo>
                    <a:pt x="542137" y="79463"/>
                  </a:lnTo>
                  <a:lnTo>
                    <a:pt x="553847" y="96012"/>
                  </a:lnTo>
                  <a:lnTo>
                    <a:pt x="553847" y="20040"/>
                  </a:lnTo>
                  <a:lnTo>
                    <a:pt x="528497" y="6781"/>
                  </a:lnTo>
                  <a:lnTo>
                    <a:pt x="486918" y="0"/>
                  </a:lnTo>
                  <a:lnTo>
                    <a:pt x="363220" y="0"/>
                  </a:lnTo>
                  <a:lnTo>
                    <a:pt x="321627" y="6781"/>
                  </a:lnTo>
                  <a:lnTo>
                    <a:pt x="285470" y="25679"/>
                  </a:lnTo>
                  <a:lnTo>
                    <a:pt x="256946" y="54571"/>
                  </a:lnTo>
                  <a:lnTo>
                    <a:pt x="238239" y="91300"/>
                  </a:lnTo>
                  <a:lnTo>
                    <a:pt x="231521" y="133731"/>
                  </a:lnTo>
                  <a:lnTo>
                    <a:pt x="231521" y="298450"/>
                  </a:lnTo>
                  <a:lnTo>
                    <a:pt x="229666" y="349326"/>
                  </a:lnTo>
                  <a:lnTo>
                    <a:pt x="224167" y="399643"/>
                  </a:lnTo>
                  <a:lnTo>
                    <a:pt x="215036" y="449287"/>
                  </a:lnTo>
                  <a:lnTo>
                    <a:pt x="202323" y="498144"/>
                  </a:lnTo>
                  <a:lnTo>
                    <a:pt x="186067" y="546100"/>
                  </a:lnTo>
                  <a:lnTo>
                    <a:pt x="166281" y="593013"/>
                  </a:lnTo>
                  <a:lnTo>
                    <a:pt x="143027" y="638771"/>
                  </a:lnTo>
                  <a:lnTo>
                    <a:pt x="116332" y="683247"/>
                  </a:lnTo>
                  <a:lnTo>
                    <a:pt x="86233" y="726313"/>
                  </a:lnTo>
                  <a:lnTo>
                    <a:pt x="60121" y="764667"/>
                  </a:lnTo>
                  <a:lnTo>
                    <a:pt x="38633" y="805268"/>
                  </a:lnTo>
                  <a:lnTo>
                    <a:pt x="21818" y="847839"/>
                  </a:lnTo>
                  <a:lnTo>
                    <a:pt x="9740" y="892149"/>
                  </a:lnTo>
                  <a:lnTo>
                    <a:pt x="2438" y="937907"/>
                  </a:lnTo>
                  <a:lnTo>
                    <a:pt x="0" y="984885"/>
                  </a:lnTo>
                  <a:lnTo>
                    <a:pt x="2743" y="1033894"/>
                  </a:lnTo>
                  <a:lnTo>
                    <a:pt x="10883" y="1081684"/>
                  </a:lnTo>
                  <a:lnTo>
                    <a:pt x="24282" y="1127874"/>
                  </a:lnTo>
                  <a:lnTo>
                    <a:pt x="42748" y="1172095"/>
                  </a:lnTo>
                  <a:lnTo>
                    <a:pt x="66154" y="1213954"/>
                  </a:lnTo>
                  <a:lnTo>
                    <a:pt x="94322" y="1253070"/>
                  </a:lnTo>
                  <a:lnTo>
                    <a:pt x="127127" y="1289050"/>
                  </a:lnTo>
                  <a:lnTo>
                    <a:pt x="163664" y="1321612"/>
                  </a:lnTo>
                  <a:lnTo>
                    <a:pt x="203073" y="1349502"/>
                  </a:lnTo>
                  <a:lnTo>
                    <a:pt x="245008" y="1372539"/>
                  </a:lnTo>
                  <a:lnTo>
                    <a:pt x="289140" y="1390548"/>
                  </a:lnTo>
                  <a:lnTo>
                    <a:pt x="335114" y="1403350"/>
                  </a:lnTo>
                  <a:lnTo>
                    <a:pt x="382612" y="1410766"/>
                  </a:lnTo>
                  <a:lnTo>
                    <a:pt x="431292" y="1412621"/>
                  </a:lnTo>
                  <a:lnTo>
                    <a:pt x="478497" y="1409496"/>
                  </a:lnTo>
                  <a:lnTo>
                    <a:pt x="524548" y="1401191"/>
                  </a:lnTo>
                  <a:lnTo>
                    <a:pt x="569125" y="1387843"/>
                  </a:lnTo>
                  <a:lnTo>
                    <a:pt x="611924" y="1369593"/>
                  </a:lnTo>
                  <a:lnTo>
                    <a:pt x="632828" y="1357757"/>
                  </a:lnTo>
                  <a:lnTo>
                    <a:pt x="652614" y="1346568"/>
                  </a:lnTo>
                  <a:lnTo>
                    <a:pt x="690892" y="1318920"/>
                  </a:lnTo>
                  <a:lnTo>
                    <a:pt x="726440" y="1286764"/>
                  </a:lnTo>
                  <a:lnTo>
                    <a:pt x="757897" y="1250924"/>
                  </a:lnTo>
                  <a:lnTo>
                    <a:pt x="785025" y="1212202"/>
                  </a:lnTo>
                  <a:lnTo>
                    <a:pt x="807656" y="1170978"/>
                  </a:lnTo>
                  <a:lnTo>
                    <a:pt x="825639" y="1127620"/>
                  </a:lnTo>
                  <a:lnTo>
                    <a:pt x="838809" y="1082471"/>
                  </a:lnTo>
                  <a:lnTo>
                    <a:pt x="847026" y="1035926"/>
                  </a:lnTo>
                  <a:lnTo>
                    <a:pt x="850138" y="9883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78249" y="1894204"/>
              <a:ext cx="90937" cy="1177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654664" y="2047366"/>
              <a:ext cx="354330" cy="386080"/>
            </a:xfrm>
            <a:custGeom>
              <a:avLst/>
              <a:gdLst/>
              <a:ahLst/>
              <a:cxnLst/>
              <a:rect l="l" t="t" r="r" b="b"/>
              <a:pathLst>
                <a:path w="354329" h="386080">
                  <a:moveTo>
                    <a:pt x="30606" y="0"/>
                  </a:moveTo>
                  <a:lnTo>
                    <a:pt x="28320" y="0"/>
                  </a:lnTo>
                  <a:lnTo>
                    <a:pt x="18020" y="1859"/>
                  </a:lnTo>
                  <a:lnTo>
                    <a:pt x="142" y="40703"/>
                  </a:lnTo>
                  <a:lnTo>
                    <a:pt x="0" y="56134"/>
                  </a:lnTo>
                  <a:lnTo>
                    <a:pt x="3543" y="104832"/>
                  </a:lnTo>
                  <a:lnTo>
                    <a:pt x="13834" y="151319"/>
                  </a:lnTo>
                  <a:lnTo>
                    <a:pt x="30368" y="195083"/>
                  </a:lnTo>
                  <a:lnTo>
                    <a:pt x="52639" y="235613"/>
                  </a:lnTo>
                  <a:lnTo>
                    <a:pt x="80140" y="272398"/>
                  </a:lnTo>
                  <a:lnTo>
                    <a:pt x="112366" y="304926"/>
                  </a:lnTo>
                  <a:lnTo>
                    <a:pt x="148809" y="332687"/>
                  </a:lnTo>
                  <a:lnTo>
                    <a:pt x="188965" y="355168"/>
                  </a:lnTo>
                  <a:lnTo>
                    <a:pt x="232326" y="371859"/>
                  </a:lnTo>
                  <a:lnTo>
                    <a:pt x="278388" y="382249"/>
                  </a:lnTo>
                  <a:lnTo>
                    <a:pt x="326643" y="385825"/>
                  </a:lnTo>
                  <a:lnTo>
                    <a:pt x="337125" y="383627"/>
                  </a:lnTo>
                  <a:lnTo>
                    <a:pt x="345820" y="377666"/>
                  </a:lnTo>
                  <a:lnTo>
                    <a:pt x="351754" y="368895"/>
                  </a:lnTo>
                  <a:lnTo>
                    <a:pt x="353949" y="358267"/>
                  </a:lnTo>
                  <a:lnTo>
                    <a:pt x="351754" y="347712"/>
                  </a:lnTo>
                  <a:lnTo>
                    <a:pt x="345821" y="338978"/>
                  </a:lnTo>
                  <a:lnTo>
                    <a:pt x="337125" y="333031"/>
                  </a:lnTo>
                  <a:lnTo>
                    <a:pt x="326643" y="330835"/>
                  </a:lnTo>
                  <a:lnTo>
                    <a:pt x="277573" y="326389"/>
                  </a:lnTo>
                  <a:lnTo>
                    <a:pt x="231450" y="313581"/>
                  </a:lnTo>
                  <a:lnTo>
                    <a:pt x="189027" y="293200"/>
                  </a:lnTo>
                  <a:lnTo>
                    <a:pt x="151061" y="266036"/>
                  </a:lnTo>
                  <a:lnTo>
                    <a:pt x="118305" y="232880"/>
                  </a:lnTo>
                  <a:lnTo>
                    <a:pt x="91515" y="194521"/>
                  </a:lnTo>
                  <a:lnTo>
                    <a:pt x="71444" y="151750"/>
                  </a:lnTo>
                  <a:lnTo>
                    <a:pt x="58849" y="105358"/>
                  </a:lnTo>
                  <a:lnTo>
                    <a:pt x="54482" y="56134"/>
                  </a:lnTo>
                  <a:lnTo>
                    <a:pt x="54520" y="48418"/>
                  </a:lnTo>
                  <a:lnTo>
                    <a:pt x="54625" y="42989"/>
                  </a:lnTo>
                  <a:lnTo>
                    <a:pt x="54965" y="36524"/>
                  </a:lnTo>
                  <a:lnTo>
                    <a:pt x="55625" y="29845"/>
                  </a:lnTo>
                  <a:lnTo>
                    <a:pt x="54270" y="19073"/>
                  </a:lnTo>
                  <a:lnTo>
                    <a:pt x="49069" y="9779"/>
                  </a:lnTo>
                  <a:lnTo>
                    <a:pt x="40892" y="3055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981689" y="141859"/>
              <a:ext cx="12700" cy="1017905"/>
            </a:xfrm>
            <a:custGeom>
              <a:avLst/>
              <a:gdLst/>
              <a:ahLst/>
              <a:cxnLst/>
              <a:rect l="l" t="t" r="r" b="b"/>
              <a:pathLst>
                <a:path w="12700" h="1017905">
                  <a:moveTo>
                    <a:pt x="0" y="0"/>
                  </a:moveTo>
                  <a:lnTo>
                    <a:pt x="12700" y="101790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3889946" y="141859"/>
            <a:ext cx="2212975" cy="3576320"/>
            <a:chOff x="3889946" y="141859"/>
            <a:chExt cx="2212975" cy="3576320"/>
          </a:xfrm>
        </p:grpSpPr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9946" y="141859"/>
              <a:ext cx="2212975" cy="343310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53000" y="3378454"/>
              <a:ext cx="88265" cy="334645"/>
            </a:xfrm>
            <a:custGeom>
              <a:avLst/>
              <a:gdLst/>
              <a:ahLst/>
              <a:cxnLst/>
              <a:rect l="l" t="t" r="r" b="b"/>
              <a:pathLst>
                <a:path w="88264" h="334645">
                  <a:moveTo>
                    <a:pt x="43941" y="0"/>
                  </a:moveTo>
                  <a:lnTo>
                    <a:pt x="26306" y="3278"/>
                  </a:lnTo>
                  <a:lnTo>
                    <a:pt x="12398" y="12414"/>
                  </a:lnTo>
                  <a:lnTo>
                    <a:pt x="3276" y="26360"/>
                  </a:lnTo>
                  <a:lnTo>
                    <a:pt x="0" y="44069"/>
                  </a:lnTo>
                  <a:lnTo>
                    <a:pt x="0" y="290449"/>
                  </a:lnTo>
                  <a:lnTo>
                    <a:pt x="3276" y="307480"/>
                  </a:lnTo>
                  <a:lnTo>
                    <a:pt x="12398" y="321548"/>
                  </a:lnTo>
                  <a:lnTo>
                    <a:pt x="26306" y="331114"/>
                  </a:lnTo>
                  <a:lnTo>
                    <a:pt x="43941" y="334645"/>
                  </a:lnTo>
                  <a:lnTo>
                    <a:pt x="60880" y="331114"/>
                  </a:lnTo>
                  <a:lnTo>
                    <a:pt x="74866" y="321548"/>
                  </a:lnTo>
                  <a:lnTo>
                    <a:pt x="84375" y="307480"/>
                  </a:lnTo>
                  <a:lnTo>
                    <a:pt x="87884" y="290449"/>
                  </a:lnTo>
                  <a:lnTo>
                    <a:pt x="87884" y="44069"/>
                  </a:lnTo>
                  <a:lnTo>
                    <a:pt x="84375" y="26360"/>
                  </a:lnTo>
                  <a:lnTo>
                    <a:pt x="74866" y="12414"/>
                  </a:lnTo>
                  <a:lnTo>
                    <a:pt x="60880" y="3278"/>
                  </a:lnTo>
                  <a:lnTo>
                    <a:pt x="43941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953000" y="3378454"/>
              <a:ext cx="88265" cy="334645"/>
            </a:xfrm>
            <a:custGeom>
              <a:avLst/>
              <a:gdLst/>
              <a:ahLst/>
              <a:cxnLst/>
              <a:rect l="l" t="t" r="r" b="b"/>
              <a:pathLst>
                <a:path w="88264" h="334645">
                  <a:moveTo>
                    <a:pt x="43941" y="0"/>
                  </a:moveTo>
                  <a:lnTo>
                    <a:pt x="26306" y="3278"/>
                  </a:lnTo>
                  <a:lnTo>
                    <a:pt x="12398" y="12414"/>
                  </a:lnTo>
                  <a:lnTo>
                    <a:pt x="3276" y="26360"/>
                  </a:lnTo>
                  <a:lnTo>
                    <a:pt x="0" y="44069"/>
                  </a:lnTo>
                  <a:lnTo>
                    <a:pt x="0" y="186507"/>
                  </a:lnTo>
                  <a:lnTo>
                    <a:pt x="0" y="259651"/>
                  </a:lnTo>
                  <a:lnTo>
                    <a:pt x="0" y="286599"/>
                  </a:lnTo>
                  <a:lnTo>
                    <a:pt x="0" y="290449"/>
                  </a:lnTo>
                  <a:lnTo>
                    <a:pt x="3276" y="307480"/>
                  </a:lnTo>
                  <a:lnTo>
                    <a:pt x="12398" y="321548"/>
                  </a:lnTo>
                  <a:lnTo>
                    <a:pt x="26306" y="331114"/>
                  </a:lnTo>
                  <a:lnTo>
                    <a:pt x="43941" y="334645"/>
                  </a:lnTo>
                  <a:lnTo>
                    <a:pt x="60880" y="331114"/>
                  </a:lnTo>
                  <a:lnTo>
                    <a:pt x="74866" y="321548"/>
                  </a:lnTo>
                  <a:lnTo>
                    <a:pt x="84375" y="307480"/>
                  </a:lnTo>
                  <a:lnTo>
                    <a:pt x="87884" y="290449"/>
                  </a:lnTo>
                  <a:lnTo>
                    <a:pt x="87884" y="148010"/>
                  </a:lnTo>
                  <a:lnTo>
                    <a:pt x="87884" y="74866"/>
                  </a:lnTo>
                  <a:lnTo>
                    <a:pt x="87884" y="47918"/>
                  </a:lnTo>
                  <a:lnTo>
                    <a:pt x="87884" y="44069"/>
                  </a:lnTo>
                  <a:lnTo>
                    <a:pt x="84375" y="26360"/>
                  </a:lnTo>
                  <a:lnTo>
                    <a:pt x="74866" y="12414"/>
                  </a:lnTo>
                  <a:lnTo>
                    <a:pt x="60880" y="3278"/>
                  </a:lnTo>
                  <a:lnTo>
                    <a:pt x="43941" y="0"/>
                  </a:lnTo>
                  <a:close/>
                </a:path>
                <a:path w="88264" h="334645">
                  <a:moveTo>
                    <a:pt x="43941" y="0"/>
                  </a:moveTo>
                </a:path>
              </a:pathLst>
            </a:custGeom>
            <a:ln w="952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867133" y="6507886"/>
            <a:ext cx="162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Segoe UI Black"/>
                <a:cs typeface="Segoe UI Black"/>
              </a:rPr>
              <a:t>3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004" y="254634"/>
            <a:ext cx="641223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Vilawatt: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construyendo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</a:t>
            </a:r>
            <a:r>
              <a:rPr dirty="0" sz="3200" b="1">
                <a:latin typeface="Segoe UI"/>
                <a:cs typeface="Segoe UI"/>
              </a:rPr>
              <a:t> camino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hacia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ecológica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13403"/>
            <a:ext cx="7342505" cy="236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Asimismo,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desplegado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sensibilización,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formación,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asesoramiento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acompañamiento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cultura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mejora 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eficiencia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viviendas,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centros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escolares,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incluyendo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establecimiento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oficina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territorio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(Oficina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Vilawatt)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canaliza 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demandas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torno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energía.</a:t>
            </a:r>
            <a:endParaRPr sz="1600">
              <a:latin typeface="Segoe UI Black"/>
              <a:cs typeface="Segoe UI Black"/>
            </a:endParaRPr>
          </a:p>
          <a:p>
            <a:pPr marL="299085" marR="732155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Además,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trabajado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renovaciones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integrales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3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bloques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51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4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locales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comerciales.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7946" y="1309369"/>
            <a:ext cx="6845300" cy="2291080"/>
            <a:chOff x="437946" y="1309369"/>
            <a:chExt cx="6845300" cy="22910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7665" y="1666874"/>
              <a:ext cx="3105277" cy="18907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946" y="1309369"/>
              <a:ext cx="3436112" cy="229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56" y="254634"/>
            <a:ext cx="7220584" cy="427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0455" marR="238125" indent="-51371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Vilawatt: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construyendo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</a:t>
            </a:r>
            <a:r>
              <a:rPr dirty="0" sz="3200" b="1">
                <a:latin typeface="Segoe UI"/>
                <a:cs typeface="Segoe UI"/>
              </a:rPr>
              <a:t> camino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hacia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ecológica</a:t>
            </a:r>
            <a:endParaRPr sz="3200">
              <a:latin typeface="Segoe UI"/>
              <a:cs typeface="Segoe UI"/>
            </a:endParaRPr>
          </a:p>
          <a:p>
            <a:pPr marL="299085" marR="9525" indent="-287020">
              <a:lnSpc>
                <a:spcPct val="120100"/>
              </a:lnSpc>
              <a:spcBef>
                <a:spcPts val="274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Ha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creado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moneda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electrónica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curso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legal,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denominada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Vilawatt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asociada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capitalización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ahorro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fruto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nuevo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operador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fomento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comercio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eje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central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actuaciones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principal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órgano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decisiones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consorcio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gestiona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operadora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incorpora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composición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entidades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emanadas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participación.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Todas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forman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operadora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pueden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asociación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tanto,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tomar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decisiones.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2663" y="4464926"/>
            <a:ext cx="7433309" cy="2091689"/>
            <a:chOff x="232663" y="4464926"/>
            <a:chExt cx="7433309" cy="209168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286" y="4464926"/>
              <a:ext cx="3718560" cy="20916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63" y="4660658"/>
              <a:ext cx="3674364" cy="15589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004" y="254634"/>
            <a:ext cx="641223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Vilawatt: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construyendo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</a:t>
            </a:r>
            <a:r>
              <a:rPr dirty="0" sz="3200" b="1">
                <a:latin typeface="Segoe UI"/>
                <a:cs typeface="Segoe UI"/>
              </a:rPr>
              <a:t> camino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hacia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ecológica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940835"/>
            <a:ext cx="7381240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empoderado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ciudadanía: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conscientes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problemática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(sobre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todo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gracias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 </a:t>
            </a:r>
            <a:r>
              <a:rPr dirty="0" sz="1600" spc="-5">
                <a:latin typeface="Segoe UI Black"/>
                <a:cs typeface="Segoe UI Black"/>
              </a:rPr>
              <a:t> actuaciones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centros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escolares)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podido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experimentar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mejoras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conocimientos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relativos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eficiencia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distintos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talleres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formaciones.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Además,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facilita 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acceso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familias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situación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vulnerabilidad.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882" y="1683257"/>
            <a:ext cx="3641471" cy="20482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004" y="254634"/>
            <a:ext cx="641223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5780" marR="5080" indent="-51371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Vilawatt: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construyendo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</a:t>
            </a:r>
            <a:r>
              <a:rPr dirty="0" sz="3200" b="1">
                <a:latin typeface="Segoe UI"/>
                <a:cs typeface="Segoe UI"/>
              </a:rPr>
              <a:t> camino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hacia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transición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ecológica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02" y="4372762"/>
            <a:ext cx="7132320" cy="207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201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No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puede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haber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transición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sin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cultural.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Para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ello,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imprescindible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presencia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calle y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transmitir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conceptos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vinculados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modo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sencillo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hacia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</a:t>
            </a:r>
            <a:endParaRPr sz="1600">
              <a:latin typeface="Segoe UI Black"/>
              <a:cs typeface="Segoe UI Black"/>
            </a:endParaRPr>
          </a:p>
          <a:p>
            <a:pPr marL="355600" marR="727710" indent="-343535">
              <a:lnSpc>
                <a:spcPct val="12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Es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fundamental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encontrar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fórmulas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jurídicas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adecuadas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canalizar 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</a:t>
            </a:r>
            <a:endParaRPr sz="1600">
              <a:latin typeface="Segoe UI Black"/>
              <a:cs typeface="Segoe UI Black"/>
            </a:endParaRPr>
          </a:p>
          <a:p>
            <a:pPr marL="355600" marR="127000" indent="-343535">
              <a:lnSpc>
                <a:spcPct val="12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meta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final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 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pretenda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conducir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hacia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transición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fomentar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autoconsumo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166" y="1577975"/>
            <a:ext cx="4527550" cy="254673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302" y="254634"/>
            <a:ext cx="7146925" cy="4593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4604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Leuven</a:t>
            </a:r>
            <a:r>
              <a:rPr dirty="0" sz="3200" spc="-20" b="1">
                <a:latin typeface="Segoe UI"/>
                <a:cs typeface="Segoe UI"/>
              </a:rPr>
              <a:t> </a:t>
            </a:r>
            <a:r>
              <a:rPr dirty="0" sz="3200" spc="5" b="1">
                <a:latin typeface="Segoe UI"/>
                <a:cs typeface="Segoe UI"/>
              </a:rPr>
              <a:t>2030</a:t>
            </a:r>
            <a:endParaRPr sz="3200">
              <a:latin typeface="Segoe UI"/>
              <a:cs typeface="Segoe UI"/>
            </a:endParaRPr>
          </a:p>
          <a:p>
            <a:pPr marL="897890">
              <a:lnSpc>
                <a:spcPct val="100000"/>
              </a:lnSpc>
              <a:spcBef>
                <a:spcPts val="1725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Una</a:t>
            </a:r>
            <a:r>
              <a:rPr dirty="0" u="heavy" sz="1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ruta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integral</a:t>
            </a:r>
            <a:r>
              <a:rPr dirty="0" u="heavy" sz="1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hacia la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sostenibilidad</a:t>
            </a:r>
            <a:r>
              <a:rPr dirty="0" u="heavy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urbana</a:t>
            </a:r>
            <a:endParaRPr sz="1800">
              <a:latin typeface="Segoe UI Black"/>
              <a:cs typeface="Segoe UI Black"/>
            </a:endParaRPr>
          </a:p>
          <a:p>
            <a:pPr marL="299085" marR="427990" indent="-287020">
              <a:lnSpc>
                <a:spcPct val="120000"/>
              </a:lnSpc>
              <a:spcBef>
                <a:spcPts val="59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iniciativa</a:t>
            </a:r>
            <a:r>
              <a:rPr dirty="0" sz="1600" spc="-5">
                <a:latin typeface="Segoe UI Black"/>
                <a:cs typeface="Segoe UI Black"/>
              </a:rPr>
              <a:t> consiste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puesta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marcha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participativo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implementación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Hoja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Ruta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 </a:t>
            </a:r>
            <a:r>
              <a:rPr dirty="0" sz="1600" spc="-5">
                <a:latin typeface="Segoe UI Black"/>
                <a:cs typeface="Segoe UI Black"/>
              </a:rPr>
              <a:t> Cambio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Climático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hacia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2025,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2050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Lovaina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(Leuven)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moviliza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recursos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capital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</a:t>
            </a:r>
            <a:r>
              <a:rPr dirty="0" sz="1600" spc="-5">
                <a:latin typeface="Segoe UI Black"/>
                <a:cs typeface="Segoe UI Black"/>
              </a:rPr>
              <a:t> 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intelectual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hacia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descarbonización.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Concretamente,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articulado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alrededor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consorcio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público-privado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denominado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Leuven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,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articulan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alrededor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600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agentes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locales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encuentran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empresas,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entidades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financieras,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empresas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sociales,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organizaciones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tercer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sector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materia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defensa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sostenibilidad,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innovación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cultura,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instituciones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académicas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conocimiento,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así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ciudadanos.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2884" y="4784033"/>
            <a:ext cx="2486787" cy="19486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7051" y="254634"/>
            <a:ext cx="5342890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Leuven</a:t>
            </a:r>
            <a:r>
              <a:rPr dirty="0" sz="3200" spc="-20" b="1">
                <a:latin typeface="Segoe UI"/>
                <a:cs typeface="Segoe UI"/>
              </a:rPr>
              <a:t> </a:t>
            </a:r>
            <a:r>
              <a:rPr dirty="0" sz="3200" spc="5" b="1">
                <a:latin typeface="Segoe UI"/>
                <a:cs typeface="Segoe UI"/>
              </a:rPr>
              <a:t>2030</a:t>
            </a:r>
            <a:endParaRPr sz="3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dirty="0" sz="1800" spc="-5">
                <a:latin typeface="Segoe UI Black"/>
                <a:cs typeface="Segoe UI Black"/>
              </a:rPr>
              <a:t>Una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ruta integral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hacia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sostenibilidad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urbana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69" y="1578633"/>
            <a:ext cx="7272655" cy="20745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79375" indent="-287020">
              <a:lnSpc>
                <a:spcPct val="1201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Leuven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tiene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fin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convertir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espacio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ejemplar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materia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sostenibilidad,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mediante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disminución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radical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sus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emisiones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mejora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habitabilidad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calidad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vida,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 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toda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ciudadanía.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ts val="2310"/>
              </a:lnSpc>
              <a:spcBef>
                <a:spcPts val="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través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Leuven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agentes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implementación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Hoja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Ruta,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pretende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disminuir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emisiones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80%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2050.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577" y="3913936"/>
            <a:ext cx="4536821" cy="273380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59" y="6857996"/>
                  </a:moveTo>
                  <a:lnTo>
                    <a:pt x="7742859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59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1302" y="254634"/>
            <a:ext cx="7082790" cy="2321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Leuven</a:t>
            </a:r>
            <a:r>
              <a:rPr dirty="0" sz="3200" spc="-20" b="1">
                <a:latin typeface="Segoe UI"/>
                <a:cs typeface="Segoe UI"/>
              </a:rPr>
              <a:t> </a:t>
            </a:r>
            <a:r>
              <a:rPr dirty="0" sz="3200" spc="5" b="1">
                <a:latin typeface="Segoe UI"/>
                <a:cs typeface="Segoe UI"/>
              </a:rPr>
              <a:t>2030</a:t>
            </a:r>
            <a:endParaRPr sz="3200">
              <a:latin typeface="Segoe UI"/>
              <a:cs typeface="Segoe UI"/>
            </a:endParaRPr>
          </a:p>
          <a:p>
            <a:pPr marL="299085" marR="5080" indent="-287020">
              <a:lnSpc>
                <a:spcPct val="120000"/>
              </a:lnSpc>
              <a:spcBef>
                <a:spcPts val="27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Precisamente,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núcleo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todo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plataforma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Leuven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2030.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600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miembros,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articulan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marco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legal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específico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facilita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participativo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personas,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instituciones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organizaciones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alcanzar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transición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modo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democrático,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equitativo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participativo.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055" y="3160966"/>
            <a:ext cx="6661023" cy="293916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5823" y="254634"/>
            <a:ext cx="24352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Leuven</a:t>
            </a:r>
            <a:r>
              <a:rPr dirty="0" sz="3200" spc="-50" b="1">
                <a:latin typeface="Segoe UI"/>
                <a:cs typeface="Segoe UI"/>
              </a:rPr>
              <a:t> </a:t>
            </a:r>
            <a:r>
              <a:rPr dirty="0" sz="3200" spc="5" b="1">
                <a:latin typeface="Segoe UI"/>
                <a:cs typeface="Segoe UI"/>
              </a:rPr>
              <a:t>2030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21" y="4149369"/>
            <a:ext cx="7202805" cy="2074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contexto,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Leuven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2030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espacio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abierto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democrático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reflexiona,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debate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co-crea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torno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implementación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Hoja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Ruta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así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actuaciones</a:t>
            </a:r>
            <a:r>
              <a:rPr dirty="0" sz="1600" spc="8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piloto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asociadas.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Además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asamblea,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cada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miembro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tiene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voto,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 </a:t>
            </a:r>
            <a:r>
              <a:rPr dirty="0" sz="1600" spc="-5">
                <a:latin typeface="Segoe UI Black"/>
                <a:cs typeface="Segoe UI Black"/>
              </a:rPr>
              <a:t> 15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miembros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Junta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Directiva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articulan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representación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poder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igualitarios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 </a:t>
            </a:r>
            <a:r>
              <a:rPr dirty="0" sz="1600" spc="-10">
                <a:latin typeface="Segoe UI Black"/>
                <a:cs typeface="Segoe UI Black"/>
              </a:rPr>
              <a:t>distintas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tipologías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actores.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7657" y="1339977"/>
            <a:ext cx="7387590" cy="2691765"/>
            <a:chOff x="157657" y="1339977"/>
            <a:chExt cx="7387590" cy="2691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657" y="1340104"/>
              <a:ext cx="3331591" cy="26911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209" y="1339977"/>
              <a:ext cx="3840479" cy="256006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55823" y="254634"/>
            <a:ext cx="24352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1">
                <a:latin typeface="Segoe UI"/>
                <a:cs typeface="Segoe UI"/>
              </a:rPr>
              <a:t>Leuven</a:t>
            </a:r>
            <a:r>
              <a:rPr dirty="0" sz="3200" spc="-50" b="1">
                <a:latin typeface="Segoe UI"/>
                <a:cs typeface="Segoe UI"/>
              </a:rPr>
              <a:t> </a:t>
            </a:r>
            <a:r>
              <a:rPr dirty="0" sz="3200" spc="5" b="1">
                <a:latin typeface="Segoe UI"/>
                <a:cs typeface="Segoe UI"/>
              </a:rPr>
              <a:t>2030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302" y="3433724"/>
            <a:ext cx="7247255" cy="2952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03505" indent="-343535">
              <a:lnSpc>
                <a:spcPct val="120100"/>
              </a:lnSpc>
              <a:spcBef>
                <a:spcPts val="9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Para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abordar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transición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crucial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trabajar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terreno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común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donde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confluyan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distintas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agendas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actores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asuman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responsabilidad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trabajar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 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demás</a:t>
            </a:r>
            <a:endParaRPr sz="1600">
              <a:latin typeface="Segoe UI Black"/>
              <a:cs typeface="Segoe UI Black"/>
            </a:endParaRPr>
          </a:p>
          <a:p>
            <a:pPr marL="355600" marR="5080" indent="-343535">
              <a:lnSpc>
                <a:spcPct val="12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mensaje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transmitir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tiene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ver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qué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clase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quieren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ciudadanos.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conceptos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subyacen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mensajes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reducción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emisiones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neutralidad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climática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debe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visibilizados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otros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5">
                <a:latin typeface="Segoe UI Black"/>
                <a:cs typeface="Segoe UI Black"/>
              </a:rPr>
              <a:t>próximos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percepción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ciudadana: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salud,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bienestar,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empleo,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felicidad.</a:t>
            </a:r>
            <a:endParaRPr sz="1600">
              <a:latin typeface="Segoe UI Black"/>
              <a:cs typeface="Segoe UI Black"/>
            </a:endParaRPr>
          </a:p>
          <a:p>
            <a:pPr marL="355600" marR="734695" indent="-343535">
              <a:lnSpc>
                <a:spcPct val="12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reconocimiento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internacional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contribuido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impacto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hacia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dentro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legitimar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 </a:t>
            </a:r>
            <a:r>
              <a:rPr dirty="0" sz="1600" spc="-10">
                <a:latin typeface="Segoe UI Black"/>
                <a:cs typeface="Segoe UI Black"/>
              </a:rPr>
              <a:t>actuaciones.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222" y="931799"/>
            <a:ext cx="3534664" cy="25007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18110">
              <a:lnSpc>
                <a:spcPct val="100000"/>
              </a:lnSpc>
              <a:spcBef>
                <a:spcPts val="605"/>
              </a:spcBef>
            </a:pPr>
            <a:fld id="{81D60167-4931-47E6-BA6A-407CBD079E47}" type="slidenum">
              <a:rPr dirty="0"/>
              <a:t>33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628" y="254634"/>
            <a:ext cx="7388225" cy="181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07975" marR="29908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Comunidad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Brixton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15" b="1">
                <a:latin typeface="Segoe UI"/>
                <a:cs typeface="Segoe UI"/>
              </a:rPr>
              <a:t>Repowering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London</a:t>
            </a:r>
            <a:endParaRPr sz="3200">
              <a:latin typeface="Segoe UI"/>
              <a:cs typeface="Segoe UI"/>
            </a:endParaRPr>
          </a:p>
          <a:p>
            <a:pPr algn="ctr" marL="12700" marR="5080">
              <a:lnSpc>
                <a:spcPct val="100000"/>
              </a:lnSpc>
              <a:spcBef>
                <a:spcPts val="210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Un laboratorio en el que la energía es el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motor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de transformación </a:t>
            </a:r>
            <a:r>
              <a:rPr dirty="0" sz="1800" spc="-490">
                <a:solidFill>
                  <a:srgbClr val="0462C1"/>
                </a:solidFill>
                <a:latin typeface="Segoe UI Black"/>
                <a:cs typeface="Segoe UI Black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social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comunidades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desfavorecidas</a:t>
            </a:r>
            <a:r>
              <a:rPr dirty="0" u="heavy" sz="1800" spc="3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de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Londres</a:t>
            </a:r>
            <a:endParaRPr sz="18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8989" y="2194509"/>
            <a:ext cx="2419349" cy="40576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904" y="2190265"/>
            <a:ext cx="4888230" cy="442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66675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354330" algn="l"/>
                <a:tab pos="355600" algn="l"/>
              </a:tabLst>
            </a:pPr>
            <a:r>
              <a:rPr dirty="0" sz="1600" spc="-5">
                <a:latin typeface="Segoe UI Black"/>
                <a:cs typeface="Segoe UI Black"/>
              </a:rPr>
              <a:t>La </a:t>
            </a:r>
            <a:r>
              <a:rPr dirty="0" sz="1600" spc="-10">
                <a:latin typeface="Segoe UI Black"/>
                <a:cs typeface="Segoe UI Black"/>
              </a:rPr>
              <a:t>“Comunidad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Brixton”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conjunto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cooperativas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ciudadanas </a:t>
            </a:r>
            <a:r>
              <a:rPr dirty="0" sz="1600" spc="-5">
                <a:latin typeface="Segoe UI Black"/>
                <a:cs typeface="Segoe UI Black"/>
              </a:rPr>
              <a:t> (Brixton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Solar</a:t>
            </a:r>
            <a:r>
              <a:rPr dirty="0" sz="1600" spc="-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1,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3)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2011,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suministran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eléctrica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comunidades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vecinos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Londres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paneles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fotovoltaicos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instalados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techos.</a:t>
            </a:r>
            <a:endParaRPr sz="1600">
              <a:latin typeface="Segoe UI Black"/>
              <a:cs typeface="Segoe UI Black"/>
            </a:endParaRPr>
          </a:p>
          <a:p>
            <a:pPr marL="354965" marR="17780" indent="-287020">
              <a:lnSpc>
                <a:spcPct val="120000"/>
              </a:lnSpc>
              <a:buFont typeface="Arial MT"/>
              <a:buChar char="•"/>
              <a:tabLst>
                <a:tab pos="354330" algn="l"/>
                <a:tab pos="355600" algn="l"/>
              </a:tabLst>
            </a:pP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objetivo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generar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resiliencia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oportunidades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desarrollo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barrio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desfavorecido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establecimiento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empoderamiento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materia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energía,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inclusión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</a:t>
            </a:r>
            <a:r>
              <a:rPr dirty="0" sz="1600" spc="-5">
                <a:latin typeface="Segoe UI Black"/>
                <a:cs typeface="Segoe UI Black"/>
              </a:rPr>
              <a:t> 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desarrollo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comunitario.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Asimismo,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fomenta </a:t>
            </a:r>
            <a:r>
              <a:rPr dirty="0" sz="1600" spc="-5">
                <a:latin typeface="Segoe UI Black"/>
                <a:cs typeface="Segoe UI Black"/>
              </a:rPr>
              <a:t> 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adquisición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competencias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empleo</a:t>
            </a:r>
            <a:endParaRPr sz="1600">
              <a:latin typeface="Segoe UI Black"/>
              <a:cs typeface="Segoe UI Black"/>
            </a:endParaRPr>
          </a:p>
          <a:p>
            <a:pPr marL="50800">
              <a:lnSpc>
                <a:spcPct val="100000"/>
              </a:lnSpc>
              <a:spcBef>
                <a:spcPts val="180"/>
              </a:spcBef>
            </a:pPr>
            <a:r>
              <a:rPr dirty="0" baseline="-40123" sz="2700">
                <a:latin typeface="Segoe UI Black"/>
                <a:cs typeface="Segoe UI Black"/>
              </a:rPr>
              <a:t>39</a:t>
            </a:r>
            <a:r>
              <a:rPr dirty="0" baseline="-40123" sz="2700" spc="-397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local.</a:t>
            </a:r>
            <a:endParaRPr sz="16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34850" cy="6870700"/>
            <a:chOff x="0" y="0"/>
            <a:chExt cx="1213485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6A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0340" y="0"/>
              <a:ext cx="8144509" cy="6858000"/>
            </a:xfrm>
            <a:custGeom>
              <a:avLst/>
              <a:gdLst/>
              <a:ahLst/>
              <a:cxnLst/>
              <a:rect l="l" t="t" r="r" b="b"/>
              <a:pathLst>
                <a:path w="8144509" h="6858000">
                  <a:moveTo>
                    <a:pt x="81445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44509" y="685800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010" y="54990"/>
            <a:ext cx="222250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Objetivos </a:t>
            </a:r>
            <a:r>
              <a:rPr dirty="0"/>
              <a:t> </a:t>
            </a:r>
            <a:r>
              <a:rPr dirty="0" spc="-5"/>
              <a:t>específicos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033261" y="167131"/>
            <a:ext cx="4418965" cy="1648460"/>
            <a:chOff x="6033261" y="167131"/>
            <a:chExt cx="4418965" cy="1648460"/>
          </a:xfrm>
        </p:grpSpPr>
        <p:sp>
          <p:nvSpPr>
            <p:cNvPr id="9" name="object 9"/>
            <p:cNvSpPr/>
            <p:nvPr/>
          </p:nvSpPr>
          <p:spPr>
            <a:xfrm>
              <a:off x="6039611" y="173481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60">
                  <a:moveTo>
                    <a:pt x="4242562" y="0"/>
                  </a:moveTo>
                  <a:lnTo>
                    <a:pt x="163575" y="0"/>
                  </a:lnTo>
                  <a:lnTo>
                    <a:pt x="120106" y="5836"/>
                  </a:lnTo>
                  <a:lnTo>
                    <a:pt x="81035" y="22309"/>
                  </a:lnTo>
                  <a:lnTo>
                    <a:pt x="47926" y="47863"/>
                  </a:lnTo>
                  <a:lnTo>
                    <a:pt x="22342" y="80941"/>
                  </a:lnTo>
                  <a:lnTo>
                    <a:pt x="5846" y="119988"/>
                  </a:lnTo>
                  <a:lnTo>
                    <a:pt x="0" y="163449"/>
                  </a:lnTo>
                  <a:lnTo>
                    <a:pt x="0" y="1472057"/>
                  </a:lnTo>
                  <a:lnTo>
                    <a:pt x="5846" y="1515526"/>
                  </a:lnTo>
                  <a:lnTo>
                    <a:pt x="22342" y="1554597"/>
                  </a:lnTo>
                  <a:lnTo>
                    <a:pt x="47926" y="1587706"/>
                  </a:lnTo>
                  <a:lnTo>
                    <a:pt x="81035" y="1613290"/>
                  </a:lnTo>
                  <a:lnTo>
                    <a:pt x="120106" y="1629786"/>
                  </a:lnTo>
                  <a:lnTo>
                    <a:pt x="163575" y="1635633"/>
                  </a:lnTo>
                  <a:lnTo>
                    <a:pt x="4242562" y="1635633"/>
                  </a:lnTo>
                  <a:lnTo>
                    <a:pt x="4286031" y="1629786"/>
                  </a:lnTo>
                  <a:lnTo>
                    <a:pt x="4325102" y="1613290"/>
                  </a:lnTo>
                  <a:lnTo>
                    <a:pt x="4358211" y="1587706"/>
                  </a:lnTo>
                  <a:lnTo>
                    <a:pt x="4383795" y="1554597"/>
                  </a:lnTo>
                  <a:lnTo>
                    <a:pt x="4400291" y="1515526"/>
                  </a:lnTo>
                  <a:lnTo>
                    <a:pt x="4406138" y="1472057"/>
                  </a:lnTo>
                  <a:lnTo>
                    <a:pt x="4406138" y="163449"/>
                  </a:lnTo>
                  <a:lnTo>
                    <a:pt x="4400291" y="119988"/>
                  </a:lnTo>
                  <a:lnTo>
                    <a:pt x="4383795" y="80941"/>
                  </a:lnTo>
                  <a:lnTo>
                    <a:pt x="4358211" y="47863"/>
                  </a:lnTo>
                  <a:lnTo>
                    <a:pt x="4325102" y="22309"/>
                  </a:lnTo>
                  <a:lnTo>
                    <a:pt x="4286031" y="5836"/>
                  </a:lnTo>
                  <a:lnTo>
                    <a:pt x="424256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39611" y="173481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60">
                  <a:moveTo>
                    <a:pt x="0" y="163449"/>
                  </a:moveTo>
                  <a:lnTo>
                    <a:pt x="5846" y="119988"/>
                  </a:lnTo>
                  <a:lnTo>
                    <a:pt x="22342" y="80941"/>
                  </a:lnTo>
                  <a:lnTo>
                    <a:pt x="47926" y="47863"/>
                  </a:lnTo>
                  <a:lnTo>
                    <a:pt x="81035" y="22309"/>
                  </a:lnTo>
                  <a:lnTo>
                    <a:pt x="120106" y="5836"/>
                  </a:lnTo>
                  <a:lnTo>
                    <a:pt x="163575" y="0"/>
                  </a:lnTo>
                  <a:lnTo>
                    <a:pt x="4242562" y="0"/>
                  </a:lnTo>
                  <a:lnTo>
                    <a:pt x="4286031" y="5836"/>
                  </a:lnTo>
                  <a:lnTo>
                    <a:pt x="4325102" y="22309"/>
                  </a:lnTo>
                  <a:lnTo>
                    <a:pt x="4358211" y="47863"/>
                  </a:lnTo>
                  <a:lnTo>
                    <a:pt x="4383795" y="80941"/>
                  </a:lnTo>
                  <a:lnTo>
                    <a:pt x="4400291" y="119988"/>
                  </a:lnTo>
                  <a:lnTo>
                    <a:pt x="4406138" y="163449"/>
                  </a:lnTo>
                  <a:lnTo>
                    <a:pt x="4406138" y="1472057"/>
                  </a:lnTo>
                  <a:lnTo>
                    <a:pt x="4400291" y="1515526"/>
                  </a:lnTo>
                  <a:lnTo>
                    <a:pt x="4383795" y="1554597"/>
                  </a:lnTo>
                  <a:lnTo>
                    <a:pt x="4358211" y="1587706"/>
                  </a:lnTo>
                  <a:lnTo>
                    <a:pt x="4325102" y="1613290"/>
                  </a:lnTo>
                  <a:lnTo>
                    <a:pt x="4286031" y="1629786"/>
                  </a:lnTo>
                  <a:lnTo>
                    <a:pt x="4242562" y="1635633"/>
                  </a:lnTo>
                  <a:lnTo>
                    <a:pt x="163575" y="1635633"/>
                  </a:lnTo>
                  <a:lnTo>
                    <a:pt x="120106" y="1629786"/>
                  </a:lnTo>
                  <a:lnTo>
                    <a:pt x="81035" y="1613290"/>
                  </a:lnTo>
                  <a:lnTo>
                    <a:pt x="47926" y="1587706"/>
                  </a:lnTo>
                  <a:lnTo>
                    <a:pt x="22342" y="1554597"/>
                  </a:lnTo>
                  <a:lnTo>
                    <a:pt x="5846" y="1515526"/>
                  </a:lnTo>
                  <a:lnTo>
                    <a:pt x="0" y="1472057"/>
                  </a:lnTo>
                  <a:lnTo>
                    <a:pt x="0" y="16344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145784" y="276225"/>
            <a:ext cx="4195445" cy="14116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-635">
              <a:lnSpc>
                <a:spcPct val="101299"/>
              </a:lnSpc>
              <a:spcBef>
                <a:spcPts val="70"/>
              </a:spcBef>
            </a:pP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Analizar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las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políticas</a:t>
            </a:r>
            <a:r>
              <a:rPr dirty="0" sz="1800" spc="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urbanas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transición</a:t>
            </a:r>
            <a:r>
              <a:rPr dirty="0" sz="1800" spc="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energética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el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cumplimiento del ODS 7,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procesos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 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participación</a:t>
            </a:r>
            <a:r>
              <a:rPr dirty="0" sz="1800" spc="48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ciudadana desde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una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 perspectiva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ciudadanía</a:t>
            </a:r>
            <a:r>
              <a:rPr dirty="0" sz="1800" spc="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global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74634" y="1911350"/>
            <a:ext cx="736600" cy="613410"/>
          </a:xfrm>
          <a:custGeom>
            <a:avLst/>
            <a:gdLst/>
            <a:ahLst/>
            <a:cxnLst/>
            <a:rect l="l" t="t" r="r" b="b"/>
            <a:pathLst>
              <a:path w="736600" h="613410">
                <a:moveTo>
                  <a:pt x="588899" y="0"/>
                </a:moveTo>
                <a:lnTo>
                  <a:pt x="147193" y="0"/>
                </a:lnTo>
                <a:lnTo>
                  <a:pt x="147193" y="306704"/>
                </a:lnTo>
                <a:lnTo>
                  <a:pt x="0" y="306704"/>
                </a:lnTo>
                <a:lnTo>
                  <a:pt x="368046" y="613410"/>
                </a:lnTo>
                <a:lnTo>
                  <a:pt x="736092" y="306704"/>
                </a:lnTo>
                <a:lnTo>
                  <a:pt x="588899" y="306704"/>
                </a:lnTo>
                <a:lnTo>
                  <a:pt x="58889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6033261" y="2620517"/>
            <a:ext cx="4418965" cy="1648460"/>
            <a:chOff x="6033261" y="2620517"/>
            <a:chExt cx="4418965" cy="1648460"/>
          </a:xfrm>
        </p:grpSpPr>
        <p:sp>
          <p:nvSpPr>
            <p:cNvPr id="14" name="object 14"/>
            <p:cNvSpPr/>
            <p:nvPr/>
          </p:nvSpPr>
          <p:spPr>
            <a:xfrm>
              <a:off x="6039611" y="2626867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60">
                  <a:moveTo>
                    <a:pt x="4242562" y="0"/>
                  </a:moveTo>
                  <a:lnTo>
                    <a:pt x="163575" y="0"/>
                  </a:lnTo>
                  <a:lnTo>
                    <a:pt x="120106" y="5846"/>
                  </a:lnTo>
                  <a:lnTo>
                    <a:pt x="81035" y="22342"/>
                  </a:lnTo>
                  <a:lnTo>
                    <a:pt x="47926" y="47926"/>
                  </a:lnTo>
                  <a:lnTo>
                    <a:pt x="22342" y="81035"/>
                  </a:lnTo>
                  <a:lnTo>
                    <a:pt x="5846" y="120106"/>
                  </a:lnTo>
                  <a:lnTo>
                    <a:pt x="0" y="163576"/>
                  </a:lnTo>
                  <a:lnTo>
                    <a:pt x="0" y="1472184"/>
                  </a:lnTo>
                  <a:lnTo>
                    <a:pt x="5846" y="1515653"/>
                  </a:lnTo>
                  <a:lnTo>
                    <a:pt x="22342" y="1554724"/>
                  </a:lnTo>
                  <a:lnTo>
                    <a:pt x="47926" y="1587833"/>
                  </a:lnTo>
                  <a:lnTo>
                    <a:pt x="81035" y="1613417"/>
                  </a:lnTo>
                  <a:lnTo>
                    <a:pt x="120106" y="1629913"/>
                  </a:lnTo>
                  <a:lnTo>
                    <a:pt x="163575" y="1635760"/>
                  </a:lnTo>
                  <a:lnTo>
                    <a:pt x="4242562" y="1635760"/>
                  </a:lnTo>
                  <a:lnTo>
                    <a:pt x="4286031" y="1629913"/>
                  </a:lnTo>
                  <a:lnTo>
                    <a:pt x="4325102" y="1613417"/>
                  </a:lnTo>
                  <a:lnTo>
                    <a:pt x="4358211" y="1587833"/>
                  </a:lnTo>
                  <a:lnTo>
                    <a:pt x="4383795" y="1554724"/>
                  </a:lnTo>
                  <a:lnTo>
                    <a:pt x="4400291" y="1515653"/>
                  </a:lnTo>
                  <a:lnTo>
                    <a:pt x="4406138" y="1472184"/>
                  </a:lnTo>
                  <a:lnTo>
                    <a:pt x="4406138" y="163576"/>
                  </a:lnTo>
                  <a:lnTo>
                    <a:pt x="4400291" y="120106"/>
                  </a:lnTo>
                  <a:lnTo>
                    <a:pt x="4383795" y="81035"/>
                  </a:lnTo>
                  <a:lnTo>
                    <a:pt x="4358211" y="47926"/>
                  </a:lnTo>
                  <a:lnTo>
                    <a:pt x="4325102" y="22342"/>
                  </a:lnTo>
                  <a:lnTo>
                    <a:pt x="4286031" y="5846"/>
                  </a:lnTo>
                  <a:lnTo>
                    <a:pt x="424256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39611" y="2626867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60">
                  <a:moveTo>
                    <a:pt x="0" y="163576"/>
                  </a:moveTo>
                  <a:lnTo>
                    <a:pt x="5846" y="120106"/>
                  </a:lnTo>
                  <a:lnTo>
                    <a:pt x="22342" y="81035"/>
                  </a:lnTo>
                  <a:lnTo>
                    <a:pt x="47926" y="47926"/>
                  </a:lnTo>
                  <a:lnTo>
                    <a:pt x="81035" y="22342"/>
                  </a:lnTo>
                  <a:lnTo>
                    <a:pt x="120106" y="5846"/>
                  </a:lnTo>
                  <a:lnTo>
                    <a:pt x="163575" y="0"/>
                  </a:lnTo>
                  <a:lnTo>
                    <a:pt x="4242562" y="0"/>
                  </a:lnTo>
                  <a:lnTo>
                    <a:pt x="4286031" y="5846"/>
                  </a:lnTo>
                  <a:lnTo>
                    <a:pt x="4325102" y="22342"/>
                  </a:lnTo>
                  <a:lnTo>
                    <a:pt x="4358211" y="47926"/>
                  </a:lnTo>
                  <a:lnTo>
                    <a:pt x="4383795" y="81035"/>
                  </a:lnTo>
                  <a:lnTo>
                    <a:pt x="4400291" y="120106"/>
                  </a:lnTo>
                  <a:lnTo>
                    <a:pt x="4406138" y="163576"/>
                  </a:lnTo>
                  <a:lnTo>
                    <a:pt x="4406138" y="1472184"/>
                  </a:lnTo>
                  <a:lnTo>
                    <a:pt x="4400291" y="1515653"/>
                  </a:lnTo>
                  <a:lnTo>
                    <a:pt x="4383795" y="1554724"/>
                  </a:lnTo>
                  <a:lnTo>
                    <a:pt x="4358211" y="1587833"/>
                  </a:lnTo>
                  <a:lnTo>
                    <a:pt x="4325102" y="1613417"/>
                  </a:lnTo>
                  <a:lnTo>
                    <a:pt x="4286031" y="1629913"/>
                  </a:lnTo>
                  <a:lnTo>
                    <a:pt x="4242562" y="1635760"/>
                  </a:lnTo>
                  <a:lnTo>
                    <a:pt x="163575" y="1635760"/>
                  </a:lnTo>
                  <a:lnTo>
                    <a:pt x="120106" y="1629913"/>
                  </a:lnTo>
                  <a:lnTo>
                    <a:pt x="81035" y="1613417"/>
                  </a:lnTo>
                  <a:lnTo>
                    <a:pt x="47926" y="1587833"/>
                  </a:lnTo>
                  <a:lnTo>
                    <a:pt x="22342" y="1554724"/>
                  </a:lnTo>
                  <a:lnTo>
                    <a:pt x="5846" y="1515653"/>
                  </a:lnTo>
                  <a:lnTo>
                    <a:pt x="0" y="1472184"/>
                  </a:lnTo>
                  <a:lnTo>
                    <a:pt x="0" y="16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339332" y="2730246"/>
            <a:ext cx="3806825" cy="141097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1299"/>
              </a:lnSpc>
              <a:spcBef>
                <a:spcPts val="70"/>
              </a:spcBef>
            </a:pP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Ilustrar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procesos</a:t>
            </a:r>
            <a:r>
              <a:rPr dirty="0" sz="1800" spc="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urbanos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participativos en Europa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España </a:t>
            </a:r>
            <a:r>
              <a:rPr dirty="0" sz="1800" spc="-49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inspiradores</a:t>
            </a:r>
            <a:r>
              <a:rPr dirty="0" sz="1800" spc="2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Segoe UI Black"/>
                <a:cs typeface="Segoe UI Black"/>
              </a:rPr>
              <a:t>socialmente </a:t>
            </a:r>
            <a:r>
              <a:rPr dirty="0" sz="1800" i="1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Segoe UI Black"/>
                <a:cs typeface="Segoe UI Black"/>
              </a:rPr>
              <a:t>innovadores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 su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contribución al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cumplimiento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del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ODS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7.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74634" y="4364863"/>
            <a:ext cx="736600" cy="613410"/>
          </a:xfrm>
          <a:custGeom>
            <a:avLst/>
            <a:gdLst/>
            <a:ahLst/>
            <a:cxnLst/>
            <a:rect l="l" t="t" r="r" b="b"/>
            <a:pathLst>
              <a:path w="736600" h="613410">
                <a:moveTo>
                  <a:pt x="588899" y="0"/>
                </a:moveTo>
                <a:lnTo>
                  <a:pt x="147193" y="0"/>
                </a:lnTo>
                <a:lnTo>
                  <a:pt x="147193" y="306705"/>
                </a:lnTo>
                <a:lnTo>
                  <a:pt x="0" y="306705"/>
                </a:lnTo>
                <a:lnTo>
                  <a:pt x="368046" y="613282"/>
                </a:lnTo>
                <a:lnTo>
                  <a:pt x="736092" y="306705"/>
                </a:lnTo>
                <a:lnTo>
                  <a:pt x="588899" y="306705"/>
                </a:lnTo>
                <a:lnTo>
                  <a:pt x="58889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033261" y="5074030"/>
            <a:ext cx="4418965" cy="1648460"/>
            <a:chOff x="6033261" y="5074030"/>
            <a:chExt cx="4418965" cy="1648460"/>
          </a:xfrm>
        </p:grpSpPr>
        <p:sp>
          <p:nvSpPr>
            <p:cNvPr id="19" name="object 19"/>
            <p:cNvSpPr/>
            <p:nvPr/>
          </p:nvSpPr>
          <p:spPr>
            <a:xfrm>
              <a:off x="6039611" y="5080380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59">
                  <a:moveTo>
                    <a:pt x="4242562" y="0"/>
                  </a:moveTo>
                  <a:lnTo>
                    <a:pt x="163575" y="0"/>
                  </a:lnTo>
                  <a:lnTo>
                    <a:pt x="120106" y="5846"/>
                  </a:lnTo>
                  <a:lnTo>
                    <a:pt x="81035" y="22342"/>
                  </a:lnTo>
                  <a:lnTo>
                    <a:pt x="47926" y="47926"/>
                  </a:lnTo>
                  <a:lnTo>
                    <a:pt x="22342" y="81035"/>
                  </a:lnTo>
                  <a:lnTo>
                    <a:pt x="5846" y="120106"/>
                  </a:lnTo>
                  <a:lnTo>
                    <a:pt x="0" y="163576"/>
                  </a:lnTo>
                  <a:lnTo>
                    <a:pt x="0" y="1472158"/>
                  </a:lnTo>
                  <a:lnTo>
                    <a:pt x="5846" y="1515640"/>
                  </a:lnTo>
                  <a:lnTo>
                    <a:pt x="22342" y="1554712"/>
                  </a:lnTo>
                  <a:lnTo>
                    <a:pt x="47926" y="1587815"/>
                  </a:lnTo>
                  <a:lnTo>
                    <a:pt x="81035" y="1613391"/>
                  </a:lnTo>
                  <a:lnTo>
                    <a:pt x="120106" y="1629879"/>
                  </a:lnTo>
                  <a:lnTo>
                    <a:pt x="163575" y="1635721"/>
                  </a:lnTo>
                  <a:lnTo>
                    <a:pt x="4242562" y="1635721"/>
                  </a:lnTo>
                  <a:lnTo>
                    <a:pt x="4286031" y="1629879"/>
                  </a:lnTo>
                  <a:lnTo>
                    <a:pt x="4325102" y="1613391"/>
                  </a:lnTo>
                  <a:lnTo>
                    <a:pt x="4358211" y="1587815"/>
                  </a:lnTo>
                  <a:lnTo>
                    <a:pt x="4383795" y="1554712"/>
                  </a:lnTo>
                  <a:lnTo>
                    <a:pt x="4400291" y="1515640"/>
                  </a:lnTo>
                  <a:lnTo>
                    <a:pt x="4406138" y="1472158"/>
                  </a:lnTo>
                  <a:lnTo>
                    <a:pt x="4406138" y="163576"/>
                  </a:lnTo>
                  <a:lnTo>
                    <a:pt x="4400291" y="120106"/>
                  </a:lnTo>
                  <a:lnTo>
                    <a:pt x="4383795" y="81035"/>
                  </a:lnTo>
                  <a:lnTo>
                    <a:pt x="4358211" y="47926"/>
                  </a:lnTo>
                  <a:lnTo>
                    <a:pt x="4325102" y="22342"/>
                  </a:lnTo>
                  <a:lnTo>
                    <a:pt x="4286031" y="5846"/>
                  </a:lnTo>
                  <a:lnTo>
                    <a:pt x="424256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039611" y="5080380"/>
              <a:ext cx="4406265" cy="1635760"/>
            </a:xfrm>
            <a:custGeom>
              <a:avLst/>
              <a:gdLst/>
              <a:ahLst/>
              <a:cxnLst/>
              <a:rect l="l" t="t" r="r" b="b"/>
              <a:pathLst>
                <a:path w="4406265" h="1635759">
                  <a:moveTo>
                    <a:pt x="0" y="163576"/>
                  </a:moveTo>
                  <a:lnTo>
                    <a:pt x="5846" y="120106"/>
                  </a:lnTo>
                  <a:lnTo>
                    <a:pt x="22342" y="81035"/>
                  </a:lnTo>
                  <a:lnTo>
                    <a:pt x="47926" y="47926"/>
                  </a:lnTo>
                  <a:lnTo>
                    <a:pt x="81035" y="22342"/>
                  </a:lnTo>
                  <a:lnTo>
                    <a:pt x="120106" y="5846"/>
                  </a:lnTo>
                  <a:lnTo>
                    <a:pt x="163575" y="0"/>
                  </a:lnTo>
                  <a:lnTo>
                    <a:pt x="4242562" y="0"/>
                  </a:lnTo>
                  <a:lnTo>
                    <a:pt x="4286031" y="5846"/>
                  </a:lnTo>
                  <a:lnTo>
                    <a:pt x="4325102" y="22342"/>
                  </a:lnTo>
                  <a:lnTo>
                    <a:pt x="4358211" y="47926"/>
                  </a:lnTo>
                  <a:lnTo>
                    <a:pt x="4383795" y="81035"/>
                  </a:lnTo>
                  <a:lnTo>
                    <a:pt x="4400291" y="120106"/>
                  </a:lnTo>
                  <a:lnTo>
                    <a:pt x="4406138" y="163576"/>
                  </a:lnTo>
                  <a:lnTo>
                    <a:pt x="4406138" y="1472158"/>
                  </a:lnTo>
                  <a:lnTo>
                    <a:pt x="4400291" y="1515640"/>
                  </a:lnTo>
                  <a:lnTo>
                    <a:pt x="4383795" y="1554712"/>
                  </a:lnTo>
                  <a:lnTo>
                    <a:pt x="4358211" y="1587815"/>
                  </a:lnTo>
                  <a:lnTo>
                    <a:pt x="4325102" y="1613391"/>
                  </a:lnTo>
                  <a:lnTo>
                    <a:pt x="4286031" y="1629879"/>
                  </a:lnTo>
                  <a:lnTo>
                    <a:pt x="4242562" y="1635721"/>
                  </a:lnTo>
                  <a:lnTo>
                    <a:pt x="163575" y="1635721"/>
                  </a:lnTo>
                  <a:lnTo>
                    <a:pt x="120106" y="1629879"/>
                  </a:lnTo>
                  <a:lnTo>
                    <a:pt x="81035" y="1613391"/>
                  </a:lnTo>
                  <a:lnTo>
                    <a:pt x="47926" y="1587815"/>
                  </a:lnTo>
                  <a:lnTo>
                    <a:pt x="22342" y="1554712"/>
                  </a:lnTo>
                  <a:lnTo>
                    <a:pt x="5846" y="1515640"/>
                  </a:lnTo>
                  <a:lnTo>
                    <a:pt x="0" y="1472158"/>
                  </a:lnTo>
                  <a:lnTo>
                    <a:pt x="0" y="1635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200647" y="5184140"/>
            <a:ext cx="4084320" cy="14116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1299"/>
              </a:lnSpc>
              <a:spcBef>
                <a:spcPts val="70"/>
              </a:spcBef>
            </a:pP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Extraer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 aprendizajes</a:t>
            </a:r>
            <a:r>
              <a:rPr dirty="0" sz="1800" spc="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en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relación</a:t>
            </a:r>
            <a:r>
              <a:rPr dirty="0" sz="1800" spc="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con </a:t>
            </a:r>
            <a:r>
              <a:rPr dirty="0" sz="1800" spc="-484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la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viabilidad</a:t>
            </a:r>
            <a:r>
              <a:rPr dirty="0" sz="1800" spc="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implementar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respuestas social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y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ecológicamente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sostenibles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en el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ámbito</a:t>
            </a:r>
            <a:r>
              <a:rPr dirty="0" sz="1800" spc="-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de las 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Segoe UI Black"/>
                <a:cs typeface="Segoe UI Black"/>
              </a:rPr>
              <a:t>políticas</a:t>
            </a:r>
            <a:r>
              <a:rPr dirty="0" sz="18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públicas</a:t>
            </a:r>
            <a:r>
              <a:rPr dirty="0" sz="1800" spc="1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 Black"/>
                <a:cs typeface="Segoe UI Black"/>
              </a:rPr>
              <a:t>madrileñas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2932" y="6460864"/>
            <a:ext cx="261620" cy="3657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980" y="254634"/>
            <a:ext cx="6798309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8120" marR="5080" indent="-145542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Comunidad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Brixton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15" b="1">
                <a:latin typeface="Segoe UI"/>
                <a:cs typeface="Segoe UI"/>
              </a:rPr>
              <a:t>Repowering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London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39" y="1901086"/>
            <a:ext cx="721550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Brixton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primer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proyecto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“Repowering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London”,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plataforma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replicar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experiencias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democracia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energéticas,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genera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respalda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proyectos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comunitarios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combinando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empoderamiento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sostenibilidad,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lucha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contra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pobreza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creación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empleo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sostenible.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531" y="3671633"/>
            <a:ext cx="7693025" cy="2687955"/>
            <a:chOff x="31531" y="3671633"/>
            <a:chExt cx="7693025" cy="26879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31" y="3671633"/>
              <a:ext cx="3531489" cy="26878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6550" y="3704044"/>
              <a:ext cx="4077589" cy="25379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43" y="6460864"/>
            <a:ext cx="46672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59065" cy="6858000"/>
          </a:xfrm>
          <a:custGeom>
            <a:avLst/>
            <a:gdLst/>
            <a:ahLst/>
            <a:cxnLst/>
            <a:rect l="l" t="t" r="r" b="b"/>
            <a:pathLst>
              <a:path w="7759065" h="6858000">
                <a:moveTo>
                  <a:pt x="7758620" y="6857996"/>
                </a:moveTo>
                <a:lnTo>
                  <a:pt x="7758620" y="0"/>
                </a:lnTo>
                <a:lnTo>
                  <a:pt x="0" y="0"/>
                </a:lnTo>
                <a:lnTo>
                  <a:pt x="0" y="6857996"/>
                </a:lnTo>
                <a:lnTo>
                  <a:pt x="7758620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668" y="254634"/>
            <a:ext cx="7296784" cy="441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4355" marR="146685" indent="-145542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Comunidad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Brixton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15" b="1">
                <a:latin typeface="Segoe UI"/>
                <a:cs typeface="Segoe UI"/>
              </a:rPr>
              <a:t>Repowering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London</a:t>
            </a:r>
            <a:endParaRPr sz="3200">
              <a:latin typeface="Segoe UI"/>
              <a:cs typeface="Segoe UI"/>
            </a:endParaRPr>
          </a:p>
          <a:p>
            <a:pPr marL="299085" marR="63500" indent="-287020">
              <a:lnSpc>
                <a:spcPct val="120000"/>
              </a:lnSpc>
              <a:spcBef>
                <a:spcPts val="152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Comunidad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Brixton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nació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cuando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grupo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residentes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organizaron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dar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respuesta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problemas </a:t>
            </a:r>
            <a:r>
              <a:rPr dirty="0" sz="1600" spc="-5">
                <a:latin typeface="Segoe UI Black"/>
                <a:cs typeface="Segoe UI Black"/>
              </a:rPr>
              <a:t> violencia,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desempleo,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pobreza,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etc.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Durante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14 </a:t>
            </a:r>
            <a:r>
              <a:rPr dirty="0" sz="1600" spc="-10">
                <a:latin typeface="Segoe UI Black"/>
                <a:cs typeface="Segoe UI Black"/>
              </a:rPr>
              <a:t>meses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reunieron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hasta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conseguir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modelo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cooperativas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produjeran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propia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electricidad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mediante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paneles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fotovoltaicos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colocados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azoteas 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edificios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 viviendas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sociales.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Brixton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vende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 </a:t>
            </a:r>
            <a:r>
              <a:rPr dirty="0" sz="1600" spc="-10">
                <a:latin typeface="Segoe UI Black"/>
                <a:cs typeface="Segoe UI Black"/>
              </a:rPr>
              <a:t>electricidad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 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red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fincas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donde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localizan 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paneles,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precio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10%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debajo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mercado.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electricidad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destina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uso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comunitario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edificios.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Brixton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fue </a:t>
            </a:r>
            <a:r>
              <a:rPr dirty="0" sz="1600" spc="-5">
                <a:latin typeface="Segoe UI Black"/>
                <a:cs typeface="Segoe UI Black"/>
              </a:rPr>
              <a:t> la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primera</a:t>
            </a:r>
            <a:r>
              <a:rPr dirty="0" sz="1600" spc="1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comunidad</a:t>
            </a:r>
            <a:r>
              <a:rPr dirty="0" sz="1600" spc="9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1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localizada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8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viviendas</a:t>
            </a:r>
            <a:r>
              <a:rPr dirty="0" sz="1600" spc="9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sociales</a:t>
            </a:r>
            <a:r>
              <a:rPr dirty="0" sz="1600" spc="8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Reino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Unido.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8041" y="4524105"/>
            <a:ext cx="5917565" cy="2258695"/>
            <a:chOff x="1598041" y="4524105"/>
            <a:chExt cx="5917565" cy="22586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5655" y="4524105"/>
              <a:ext cx="2909951" cy="22585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041" y="4692522"/>
              <a:ext cx="2782951" cy="20895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43" y="6460864"/>
            <a:ext cx="46672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54634"/>
            <a:ext cx="7194550" cy="333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4360" marR="5080" indent="-145542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Comunidad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Brixton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15" b="1">
                <a:latin typeface="Segoe UI"/>
                <a:cs typeface="Segoe UI"/>
              </a:rPr>
              <a:t>Repowering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London</a:t>
            </a:r>
            <a:endParaRPr sz="3200">
              <a:latin typeface="Segoe UI"/>
              <a:cs typeface="Segoe UI"/>
            </a:endParaRPr>
          </a:p>
          <a:p>
            <a:pPr marL="299085" marR="93980" indent="-287020">
              <a:lnSpc>
                <a:spcPct val="120000"/>
              </a:lnSpc>
              <a:spcBef>
                <a:spcPts val="226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Los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fondos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instalación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paneles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obtienen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venta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participaciones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proporcionan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rentabilidad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anual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alrededor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3%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inversores,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alrededor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20%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residentes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propias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donde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instalan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paneles.</a:t>
            </a:r>
            <a:endParaRPr sz="1600">
              <a:latin typeface="Segoe UI Black"/>
              <a:cs typeface="Segoe UI Black"/>
            </a:endParaRPr>
          </a:p>
          <a:p>
            <a:pPr marL="299085" marR="15621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Además,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20%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ingresos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electricidad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nutren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fondo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comunitario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desarrollan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proyectos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inclusión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436" y="3764437"/>
            <a:ext cx="4499864" cy="29998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43" y="6460864"/>
            <a:ext cx="46672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969" y="254634"/>
            <a:ext cx="7186295" cy="1826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6105" marR="5080" indent="-145542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Segoe UI"/>
                <a:cs typeface="Segoe UI"/>
              </a:rPr>
              <a:t>Comunidad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Energética</a:t>
            </a:r>
            <a:r>
              <a:rPr dirty="0" sz="3200" spc="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1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Brixton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865" b="1">
                <a:latin typeface="Segoe UI"/>
                <a:cs typeface="Segoe UI"/>
              </a:rPr>
              <a:t> </a:t>
            </a:r>
            <a:r>
              <a:rPr dirty="0" sz="3200" spc="-15" b="1">
                <a:latin typeface="Segoe UI"/>
                <a:cs typeface="Segoe UI"/>
              </a:rPr>
              <a:t>Repowering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London</a:t>
            </a:r>
            <a:endParaRPr sz="3200">
              <a:latin typeface="Segoe UI"/>
              <a:cs typeface="Segoe UI"/>
            </a:endParaRPr>
          </a:p>
          <a:p>
            <a:pPr marL="355600" marR="675640" indent="-342900">
              <a:lnSpc>
                <a:spcPct val="120100"/>
              </a:lnSpc>
              <a:spcBef>
                <a:spcPts val="1889"/>
              </a:spcBef>
              <a:tabLst>
                <a:tab pos="354965" algn="l"/>
              </a:tabLst>
            </a:pPr>
            <a:r>
              <a:rPr dirty="0" sz="1600" spc="-5">
                <a:latin typeface="Segoe UI Black"/>
                <a:cs typeface="Segoe UI Black"/>
              </a:rPr>
              <a:t>1.	Las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dificultades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económicas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familias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no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impiden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involucren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proyectos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siempre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sean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participados.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167005" indent="-342900">
              <a:lnSpc>
                <a:spcPct val="120000"/>
              </a:lnSpc>
              <a:spcBef>
                <a:spcPts val="1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dirty="0" spc="-5"/>
              <a:t>La</a:t>
            </a:r>
            <a:r>
              <a:rPr dirty="0"/>
              <a:t> </a:t>
            </a:r>
            <a:r>
              <a:rPr dirty="0" spc="-10"/>
              <a:t>energía</a:t>
            </a:r>
            <a:r>
              <a:rPr dirty="0" spc="45"/>
              <a:t> </a:t>
            </a:r>
            <a:r>
              <a:rPr dirty="0" spc="-10"/>
              <a:t>por</a:t>
            </a:r>
            <a:r>
              <a:rPr dirty="0" spc="15"/>
              <a:t> </a:t>
            </a:r>
            <a:r>
              <a:rPr dirty="0" spc="-5"/>
              <a:t>sí</a:t>
            </a:r>
            <a:r>
              <a:rPr dirty="0" spc="5"/>
              <a:t> </a:t>
            </a:r>
            <a:r>
              <a:rPr dirty="0" spc="-10"/>
              <a:t>misma</a:t>
            </a:r>
            <a:r>
              <a:rPr dirty="0" spc="35"/>
              <a:t> </a:t>
            </a:r>
            <a:r>
              <a:rPr dirty="0" spc="-5"/>
              <a:t>no</a:t>
            </a:r>
            <a:r>
              <a:rPr dirty="0"/>
              <a:t> </a:t>
            </a:r>
            <a:r>
              <a:rPr dirty="0" spc="-10"/>
              <a:t>es</a:t>
            </a:r>
            <a:r>
              <a:rPr dirty="0" spc="20"/>
              <a:t> </a:t>
            </a:r>
            <a:r>
              <a:rPr dirty="0" spc="-10"/>
              <a:t>el</a:t>
            </a:r>
            <a:r>
              <a:rPr dirty="0" spc="10"/>
              <a:t> </a:t>
            </a:r>
            <a:r>
              <a:rPr dirty="0" spc="-10"/>
              <a:t>vehículo</a:t>
            </a:r>
            <a:r>
              <a:rPr dirty="0" spc="20"/>
              <a:t> </a:t>
            </a:r>
            <a:r>
              <a:rPr dirty="0" spc="-10"/>
              <a:t>óptimo</a:t>
            </a:r>
            <a:r>
              <a:rPr dirty="0" spc="10"/>
              <a:t> </a:t>
            </a:r>
            <a:r>
              <a:rPr dirty="0" spc="-10"/>
              <a:t>que</a:t>
            </a:r>
            <a:r>
              <a:rPr dirty="0" spc="30"/>
              <a:t> </a:t>
            </a:r>
            <a:r>
              <a:rPr dirty="0" spc="-10"/>
              <a:t>motive</a:t>
            </a:r>
            <a:r>
              <a:rPr dirty="0" spc="10"/>
              <a:t> </a:t>
            </a:r>
            <a:r>
              <a:rPr dirty="0" spc="-5"/>
              <a:t>a</a:t>
            </a:r>
            <a:r>
              <a:rPr dirty="0" spc="20"/>
              <a:t> </a:t>
            </a:r>
            <a:r>
              <a:rPr dirty="0" spc="-10"/>
              <a:t>la </a:t>
            </a:r>
            <a:r>
              <a:rPr dirty="0" spc="-5"/>
              <a:t> </a:t>
            </a:r>
            <a:r>
              <a:rPr dirty="0" spc="-10"/>
              <a:t>participación.</a:t>
            </a:r>
            <a:r>
              <a:rPr dirty="0" spc="10"/>
              <a:t> </a:t>
            </a:r>
            <a:r>
              <a:rPr dirty="0" spc="-10"/>
              <a:t>Por</a:t>
            </a:r>
            <a:r>
              <a:rPr dirty="0" spc="30"/>
              <a:t> </a:t>
            </a:r>
            <a:r>
              <a:rPr dirty="0" spc="-10"/>
              <a:t>eso,</a:t>
            </a:r>
            <a:r>
              <a:rPr dirty="0" spc="35"/>
              <a:t> </a:t>
            </a:r>
            <a:r>
              <a:rPr dirty="0" spc="-10"/>
              <a:t>es</a:t>
            </a:r>
            <a:r>
              <a:rPr dirty="0" spc="25"/>
              <a:t> </a:t>
            </a:r>
            <a:r>
              <a:rPr dirty="0" spc="-5"/>
              <a:t>clave</a:t>
            </a:r>
            <a:r>
              <a:rPr dirty="0" spc="10"/>
              <a:t> </a:t>
            </a:r>
            <a:r>
              <a:rPr dirty="0" spc="-10"/>
              <a:t>vincular</a:t>
            </a:r>
            <a:r>
              <a:rPr dirty="0" spc="20"/>
              <a:t> </a:t>
            </a:r>
            <a:r>
              <a:rPr dirty="0" spc="-5"/>
              <a:t>las</a:t>
            </a:r>
            <a:r>
              <a:rPr dirty="0"/>
              <a:t> </a:t>
            </a:r>
            <a:r>
              <a:rPr dirty="0" spc="-10"/>
              <a:t>actuaciones</a:t>
            </a:r>
            <a:r>
              <a:rPr dirty="0" spc="60"/>
              <a:t> </a:t>
            </a:r>
            <a:r>
              <a:rPr dirty="0" spc="-10"/>
              <a:t>con</a:t>
            </a:r>
            <a:r>
              <a:rPr dirty="0" spc="15"/>
              <a:t> </a:t>
            </a:r>
            <a:r>
              <a:rPr dirty="0" spc="-10"/>
              <a:t>proyectos </a:t>
            </a:r>
            <a:r>
              <a:rPr dirty="0" spc="-430"/>
              <a:t> </a:t>
            </a:r>
            <a:r>
              <a:rPr dirty="0" spc="-10"/>
              <a:t>que</a:t>
            </a:r>
            <a:r>
              <a:rPr dirty="0" spc="15"/>
              <a:t> </a:t>
            </a:r>
            <a:r>
              <a:rPr dirty="0" spc="-10"/>
              <a:t>tengan</a:t>
            </a:r>
            <a:r>
              <a:rPr dirty="0" spc="40"/>
              <a:t> </a:t>
            </a:r>
            <a:r>
              <a:rPr dirty="0" spc="-5"/>
              <a:t>un</a:t>
            </a:r>
            <a:r>
              <a:rPr dirty="0" spc="5"/>
              <a:t> </a:t>
            </a:r>
            <a:r>
              <a:rPr dirty="0" spc="-10"/>
              <a:t>significado</a:t>
            </a:r>
            <a:r>
              <a:rPr dirty="0" spc="10"/>
              <a:t> </a:t>
            </a:r>
            <a:r>
              <a:rPr dirty="0" spc="-10"/>
              <a:t>más</a:t>
            </a:r>
            <a:r>
              <a:rPr dirty="0" spc="20"/>
              <a:t> </a:t>
            </a:r>
            <a:r>
              <a:rPr dirty="0" spc="-10"/>
              <a:t>profundo</a:t>
            </a:r>
            <a:r>
              <a:rPr dirty="0" spc="35"/>
              <a:t> </a:t>
            </a:r>
            <a:r>
              <a:rPr dirty="0" spc="-10"/>
              <a:t>para</a:t>
            </a:r>
            <a:r>
              <a:rPr dirty="0" spc="10"/>
              <a:t> </a:t>
            </a:r>
            <a:r>
              <a:rPr dirty="0" spc="-5"/>
              <a:t>su</a:t>
            </a:r>
            <a:r>
              <a:rPr dirty="0" spc="20"/>
              <a:t> </a:t>
            </a:r>
            <a:r>
              <a:rPr dirty="0" spc="-5"/>
              <a:t>vida,</a:t>
            </a:r>
            <a:r>
              <a:rPr dirty="0" spc="10"/>
              <a:t> </a:t>
            </a:r>
            <a:r>
              <a:rPr dirty="0" spc="-10"/>
              <a:t>esto</a:t>
            </a:r>
            <a:r>
              <a:rPr dirty="0" spc="35"/>
              <a:t> </a:t>
            </a:r>
            <a:r>
              <a:rPr dirty="0" spc="-10"/>
              <a:t>es,</a:t>
            </a:r>
            <a:r>
              <a:rPr dirty="0" spc="25"/>
              <a:t> </a:t>
            </a:r>
            <a:r>
              <a:rPr dirty="0" spc="-10"/>
              <a:t>la </a:t>
            </a:r>
            <a:r>
              <a:rPr dirty="0" spc="-5"/>
              <a:t> </a:t>
            </a:r>
            <a:r>
              <a:rPr dirty="0" spc="-10"/>
              <a:t>educación</a:t>
            </a:r>
            <a:r>
              <a:rPr dirty="0" spc="20"/>
              <a:t> </a:t>
            </a:r>
            <a:r>
              <a:rPr dirty="0" spc="-5"/>
              <a:t>y</a:t>
            </a:r>
            <a:r>
              <a:rPr dirty="0" spc="20"/>
              <a:t> </a:t>
            </a:r>
            <a:r>
              <a:rPr dirty="0" spc="-10"/>
              <a:t>formación,</a:t>
            </a:r>
            <a:r>
              <a:rPr dirty="0" spc="40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10"/>
              <a:t>prevención</a:t>
            </a:r>
            <a:r>
              <a:rPr dirty="0" spc="30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la</a:t>
            </a:r>
            <a:r>
              <a:rPr dirty="0" spc="15"/>
              <a:t> </a:t>
            </a:r>
            <a:r>
              <a:rPr dirty="0" spc="-5"/>
              <a:t>violencia,</a:t>
            </a:r>
            <a:r>
              <a:rPr dirty="0" spc="10"/>
              <a:t> </a:t>
            </a:r>
            <a:r>
              <a:rPr dirty="0" spc="-5"/>
              <a:t>la</a:t>
            </a:r>
            <a:r>
              <a:rPr dirty="0" spc="5"/>
              <a:t> </a:t>
            </a:r>
            <a:r>
              <a:rPr dirty="0" spc="-10"/>
              <a:t>alimentación </a:t>
            </a:r>
            <a:r>
              <a:rPr dirty="0" spc="-5"/>
              <a:t> </a:t>
            </a:r>
            <a:r>
              <a:rPr dirty="0" spc="-10"/>
              <a:t>infantil, </a:t>
            </a:r>
            <a:r>
              <a:rPr dirty="0" spc="-5"/>
              <a:t>el</a:t>
            </a:r>
            <a:r>
              <a:rPr dirty="0" spc="5"/>
              <a:t> </a:t>
            </a:r>
            <a:r>
              <a:rPr dirty="0" spc="-10"/>
              <a:t>empleo,</a:t>
            </a:r>
            <a:r>
              <a:rPr dirty="0" spc="50"/>
              <a:t> </a:t>
            </a:r>
            <a:r>
              <a:rPr dirty="0" spc="-10"/>
              <a:t>etc.</a:t>
            </a:r>
          </a:p>
          <a:p>
            <a:pPr marL="355600" marR="5080" indent="-342900">
              <a:lnSpc>
                <a:spcPct val="120000"/>
              </a:lnSpc>
              <a:buAutoNum type="arabicPeriod" startAt="2"/>
              <a:tabLst>
                <a:tab pos="354965" algn="l"/>
                <a:tab pos="355600" algn="l"/>
              </a:tabLst>
            </a:pPr>
            <a:r>
              <a:rPr dirty="0" spc="-5"/>
              <a:t>La</a:t>
            </a:r>
            <a:r>
              <a:rPr dirty="0"/>
              <a:t> </a:t>
            </a:r>
            <a:r>
              <a:rPr dirty="0" spc="-10"/>
              <a:t>sostenibilidad</a:t>
            </a:r>
            <a:r>
              <a:rPr dirty="0" spc="45"/>
              <a:t> </a:t>
            </a:r>
            <a:r>
              <a:rPr dirty="0" spc="-10"/>
              <a:t>financiera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15"/>
              <a:t> </a:t>
            </a:r>
            <a:r>
              <a:rPr dirty="0" spc="-5"/>
              <a:t>las</a:t>
            </a:r>
            <a:r>
              <a:rPr dirty="0" spc="10"/>
              <a:t> </a:t>
            </a:r>
            <a:r>
              <a:rPr dirty="0" spc="-10"/>
              <a:t>iniciativas</a:t>
            </a:r>
            <a:r>
              <a:rPr dirty="0"/>
              <a:t> </a:t>
            </a:r>
            <a:r>
              <a:rPr dirty="0" spc="-10"/>
              <a:t>ciudadanas</a:t>
            </a:r>
            <a:r>
              <a:rPr dirty="0" spc="20"/>
              <a:t> </a:t>
            </a:r>
            <a:r>
              <a:rPr dirty="0" spc="-5"/>
              <a:t>no</a:t>
            </a:r>
            <a:r>
              <a:rPr dirty="0" spc="30"/>
              <a:t> </a:t>
            </a:r>
            <a:r>
              <a:rPr dirty="0" spc="-10"/>
              <a:t>puede </a:t>
            </a:r>
            <a:r>
              <a:rPr dirty="0" spc="-5"/>
              <a:t> descansar</a:t>
            </a:r>
            <a:r>
              <a:rPr dirty="0" spc="35"/>
              <a:t> </a:t>
            </a:r>
            <a:r>
              <a:rPr dirty="0" spc="-10"/>
              <a:t>solo</a:t>
            </a:r>
            <a:r>
              <a:rPr dirty="0" spc="20"/>
              <a:t> </a:t>
            </a:r>
            <a:r>
              <a:rPr dirty="0" spc="-10"/>
              <a:t>en</a:t>
            </a:r>
            <a:r>
              <a:rPr dirty="0" spc="20"/>
              <a:t> </a:t>
            </a:r>
            <a:r>
              <a:rPr dirty="0" spc="-5"/>
              <a:t>las</a:t>
            </a:r>
            <a:r>
              <a:rPr dirty="0" spc="10"/>
              <a:t> </a:t>
            </a:r>
            <a:r>
              <a:rPr dirty="0" spc="-10"/>
              <a:t>autoridades</a:t>
            </a:r>
            <a:r>
              <a:rPr dirty="0" spc="45"/>
              <a:t> </a:t>
            </a:r>
            <a:r>
              <a:rPr dirty="0" spc="-10"/>
              <a:t>locales</a:t>
            </a:r>
            <a:r>
              <a:rPr dirty="0" spc="20"/>
              <a:t> </a:t>
            </a:r>
            <a:r>
              <a:rPr dirty="0" spc="-5"/>
              <a:t>sino</a:t>
            </a:r>
            <a:r>
              <a:rPr dirty="0" spc="10"/>
              <a:t> </a:t>
            </a:r>
            <a:r>
              <a:rPr dirty="0" spc="-10"/>
              <a:t>en</a:t>
            </a:r>
            <a:r>
              <a:rPr dirty="0" spc="20"/>
              <a:t> </a:t>
            </a:r>
            <a:r>
              <a:rPr dirty="0" spc="-5"/>
              <a:t>su</a:t>
            </a:r>
            <a:r>
              <a:rPr dirty="0" spc="10"/>
              <a:t> </a:t>
            </a:r>
            <a:r>
              <a:rPr dirty="0" spc="-5"/>
              <a:t>escala</a:t>
            </a:r>
            <a:r>
              <a:rPr dirty="0" spc="30"/>
              <a:t> </a:t>
            </a:r>
            <a:r>
              <a:rPr dirty="0" spc="-5"/>
              <a:t>y</a:t>
            </a:r>
            <a:r>
              <a:rPr dirty="0" spc="5"/>
              <a:t> </a:t>
            </a:r>
            <a:r>
              <a:rPr dirty="0" spc="-10"/>
              <a:t>replicación </a:t>
            </a:r>
            <a:r>
              <a:rPr dirty="0" spc="-430"/>
              <a:t> </a:t>
            </a:r>
            <a:r>
              <a:rPr dirty="0" spc="-5"/>
              <a:t>a</a:t>
            </a:r>
            <a:r>
              <a:rPr dirty="0"/>
              <a:t> </a:t>
            </a:r>
            <a:r>
              <a:rPr dirty="0" spc="-5"/>
              <a:t>nivel</a:t>
            </a:r>
            <a:r>
              <a:rPr dirty="0" spc="25"/>
              <a:t> </a:t>
            </a:r>
            <a:r>
              <a:rPr dirty="0" spc="-10"/>
              <a:t>ciudadano.</a:t>
            </a:r>
            <a:r>
              <a:rPr dirty="0" spc="15"/>
              <a:t> </a:t>
            </a:r>
            <a:r>
              <a:rPr dirty="0" spc="-10"/>
              <a:t>Pero</a:t>
            </a:r>
            <a:r>
              <a:rPr dirty="0" spc="30"/>
              <a:t> </a:t>
            </a:r>
            <a:r>
              <a:rPr dirty="0" spc="-10"/>
              <a:t>para</a:t>
            </a:r>
            <a:r>
              <a:rPr dirty="0" spc="15"/>
              <a:t> </a:t>
            </a:r>
            <a:r>
              <a:rPr dirty="0" spc="-10"/>
              <a:t>ello,</a:t>
            </a:r>
            <a:r>
              <a:rPr dirty="0" spc="15"/>
              <a:t> </a:t>
            </a:r>
            <a:r>
              <a:rPr dirty="0" spc="-10"/>
              <a:t>es</a:t>
            </a:r>
            <a:r>
              <a:rPr dirty="0" spc="20"/>
              <a:t> </a:t>
            </a:r>
            <a:r>
              <a:rPr dirty="0" spc="-10"/>
              <a:t>necesario</a:t>
            </a:r>
            <a:r>
              <a:rPr dirty="0" spc="35"/>
              <a:t> </a:t>
            </a:r>
            <a:r>
              <a:rPr dirty="0" spc="-10"/>
              <a:t>trascender</a:t>
            </a:r>
            <a:r>
              <a:rPr dirty="0" spc="60"/>
              <a:t> </a:t>
            </a:r>
            <a:r>
              <a:rPr dirty="0" spc="-10"/>
              <a:t>el</a:t>
            </a:r>
            <a:r>
              <a:rPr dirty="0" spc="15"/>
              <a:t> </a:t>
            </a:r>
            <a:r>
              <a:rPr dirty="0" spc="-10"/>
              <a:t>ámbito </a:t>
            </a:r>
            <a:r>
              <a:rPr dirty="0" spc="-5"/>
              <a:t> </a:t>
            </a:r>
            <a:r>
              <a:rPr dirty="0" spc="-10"/>
              <a:t>únicamente</a:t>
            </a:r>
            <a:r>
              <a:rPr dirty="0" spc="30"/>
              <a:t> </a:t>
            </a:r>
            <a:r>
              <a:rPr dirty="0" spc="-10"/>
              <a:t>energético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8167" y="4517720"/>
            <a:ext cx="3271265" cy="21826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43" y="6460864"/>
            <a:ext cx="46672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40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54634"/>
            <a:ext cx="7576820" cy="3487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41985" marR="622935" indent="-127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Partenariado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5" b="1">
                <a:latin typeface="Segoe UI"/>
                <a:cs typeface="Segoe UI"/>
              </a:rPr>
              <a:t>Agencia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10" b="1">
                <a:latin typeface="Segoe UI"/>
                <a:cs typeface="Segoe UI"/>
              </a:rPr>
              <a:t>para</a:t>
            </a:r>
            <a:r>
              <a:rPr dirty="0" sz="3200" spc="-5" b="1">
                <a:latin typeface="Segoe UI"/>
                <a:cs typeface="Segoe UI"/>
              </a:rPr>
              <a:t> el 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Cambio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Climático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Manchester</a:t>
            </a:r>
            <a:endParaRPr sz="3200">
              <a:latin typeface="Segoe UI"/>
              <a:cs typeface="Segoe UI"/>
            </a:endParaRPr>
          </a:p>
          <a:p>
            <a:pPr algn="ctr" marL="12065">
              <a:lnSpc>
                <a:spcPct val="100000"/>
              </a:lnSpc>
              <a:spcBef>
                <a:spcPts val="2120"/>
              </a:spcBef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Alianzas para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que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un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centro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de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la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revolución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industrial</a:t>
            </a:r>
            <a:r>
              <a:rPr dirty="0" u="heavy" sz="1800" spc="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se</a:t>
            </a:r>
            <a:r>
              <a:rPr dirty="0" u="heavy" sz="1800" spc="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convierta</a:t>
            </a:r>
            <a:endParaRPr sz="1800">
              <a:latin typeface="Segoe UI Black"/>
              <a:cs typeface="Segoe UI Black"/>
            </a:endParaRPr>
          </a:p>
          <a:p>
            <a:pPr algn="ctr" marL="12065">
              <a:lnSpc>
                <a:spcPct val="100000"/>
              </a:lnSpc>
            </a:pP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un</a:t>
            </a:r>
            <a:r>
              <a:rPr dirty="0" u="heavy" sz="1800" spc="-1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centro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de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la</a:t>
            </a:r>
            <a:r>
              <a:rPr dirty="0" u="heavy" sz="1800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revolución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climática</a:t>
            </a:r>
            <a:r>
              <a:rPr dirty="0" u="heavy" sz="1800" spc="-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y</a:t>
            </a:r>
            <a:r>
              <a:rPr dirty="0" u="heavy" sz="18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 </a:t>
            </a:r>
            <a:r>
              <a:rPr dirty="0" u="heavy" sz="18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egoe UI Black"/>
                <a:cs typeface="Segoe UI Black"/>
                <a:hlinkClick r:id="rId2"/>
              </a:rPr>
              <a:t>energética</a:t>
            </a:r>
            <a:endParaRPr sz="1800">
              <a:latin typeface="Segoe UI Black"/>
              <a:cs typeface="Segoe UI Black"/>
            </a:endParaRPr>
          </a:p>
          <a:p>
            <a:pPr marL="299085" marR="333375" indent="-287020">
              <a:lnSpc>
                <a:spcPct val="120000"/>
              </a:lnSpc>
              <a:spcBef>
                <a:spcPts val="1614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Desde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2009,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Manchester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viene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implementando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descarbonización.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meta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actual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Estrategia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descarbonizar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máximo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2038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convertirla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espacio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económicamente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atractivo,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socialmente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justo,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democrático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participativo.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0381" y="3854335"/>
            <a:ext cx="5162804" cy="28764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22148" y="6460864"/>
            <a:ext cx="309245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800" spc="-5">
                <a:latin typeface="Segoe UI Black"/>
                <a:cs typeface="Segoe UI Black"/>
              </a:rPr>
              <a:t>44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151" y="254634"/>
            <a:ext cx="632968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Partenariado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5" b="1">
                <a:latin typeface="Segoe UI"/>
                <a:cs typeface="Segoe UI"/>
              </a:rPr>
              <a:t>Agencia </a:t>
            </a:r>
            <a:r>
              <a:rPr dirty="0" sz="3200" spc="-10" b="1">
                <a:latin typeface="Segoe UI"/>
                <a:cs typeface="Segoe UI"/>
              </a:rPr>
              <a:t>para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 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Cambio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Climático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Manchester</a:t>
            </a:r>
            <a:endParaRPr sz="320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3100" y="1499869"/>
            <a:ext cx="6462395" cy="1960880"/>
            <a:chOff x="423100" y="1499869"/>
            <a:chExt cx="6462395" cy="1960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100" y="1499869"/>
              <a:ext cx="2813812" cy="19291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7009" y="1577974"/>
              <a:ext cx="2867914" cy="18825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9323" y="3461664"/>
            <a:ext cx="7374890" cy="3249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165" marR="177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dirty="0" sz="1600" spc="-5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ello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establecido,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2015,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Agencia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Cambio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Climático,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responsable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impulsar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actuaciones.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trata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organismo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independiente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gobierno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compuesto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asesores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científicos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entidades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defensa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medio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ambiente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relevantes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así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representantes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sectores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sociales,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culturales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económicos.</a:t>
            </a:r>
            <a:endParaRPr sz="1600">
              <a:latin typeface="Segoe UI Black"/>
              <a:cs typeface="Segoe UI Black"/>
            </a:endParaRPr>
          </a:p>
          <a:p>
            <a:pPr marL="431165" marR="47625" indent="-287020">
              <a:lnSpc>
                <a:spcPct val="120000"/>
              </a:lnSpc>
              <a:buFont typeface="Arial MT"/>
              <a:buChar char="•"/>
              <a:tabLst>
                <a:tab pos="431165" algn="l"/>
                <a:tab pos="431800" algn="l"/>
              </a:tabLst>
            </a:pPr>
            <a:r>
              <a:rPr dirty="0" sz="1600" spc="-5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contexto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creó,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2018,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Partenariado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climático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(Manchester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Climate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Change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Partnership),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cuyo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objetivo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endParaRPr sz="1600">
              <a:latin typeface="Segoe UI Black"/>
              <a:cs typeface="Segoe UI Black"/>
            </a:endParaRPr>
          </a:p>
          <a:p>
            <a:pPr marL="431165" marR="198120">
              <a:lnSpc>
                <a:spcPct val="120000"/>
              </a:lnSpc>
            </a:pPr>
            <a:r>
              <a:rPr dirty="0" sz="1600" spc="-5">
                <a:latin typeface="Segoe UI Black"/>
                <a:cs typeface="Segoe UI Black"/>
              </a:rPr>
              <a:t>canalizar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constituir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principal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órgano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gobernanza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esfuerzos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agentes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</a:t>
            </a:r>
            <a:endParaRPr sz="1600">
              <a:latin typeface="Segoe UI Black"/>
              <a:cs typeface="Segoe UI Black"/>
            </a:endParaRPr>
          </a:p>
          <a:p>
            <a:pPr marL="50800">
              <a:lnSpc>
                <a:spcPct val="100000"/>
              </a:lnSpc>
              <a:spcBef>
                <a:spcPts val="185"/>
              </a:spcBef>
            </a:pPr>
            <a:r>
              <a:rPr dirty="0" baseline="-15432" sz="2700" spc="-7">
                <a:latin typeface="Segoe UI Black"/>
                <a:cs typeface="Segoe UI Black"/>
              </a:rPr>
              <a:t>45</a:t>
            </a:r>
            <a:r>
              <a:rPr dirty="0" baseline="-15432" sz="2700" spc="4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descarbonización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ciudad.</a:t>
            </a:r>
            <a:endParaRPr sz="16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54634"/>
            <a:ext cx="7217409" cy="393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985" marR="263525" indent="220979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Partenariado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5" b="1">
                <a:latin typeface="Segoe UI"/>
                <a:cs typeface="Segoe UI"/>
              </a:rPr>
              <a:t>Agencia </a:t>
            </a:r>
            <a:r>
              <a:rPr dirty="0" sz="3200" spc="-10" b="1">
                <a:latin typeface="Segoe UI"/>
                <a:cs typeface="Segoe UI"/>
              </a:rPr>
              <a:t>para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 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Cambio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Climático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Manchester</a:t>
            </a:r>
            <a:endParaRPr sz="3200">
              <a:latin typeface="Segoe UI"/>
              <a:cs typeface="Segoe UI"/>
            </a:endParaRPr>
          </a:p>
          <a:p>
            <a:pPr marL="299085" marR="17145" indent="-287020">
              <a:lnSpc>
                <a:spcPct val="120000"/>
              </a:lnSpc>
              <a:spcBef>
                <a:spcPts val="23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Partenariado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estructura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70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organizaciones,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integran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Ayuntamiento,</a:t>
            </a:r>
            <a:r>
              <a:rPr dirty="0" sz="1600" spc="7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universidades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locales,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empresas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distribución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energética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construcción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social,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entidades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sector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artístico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cultural,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representación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 </a:t>
            </a:r>
            <a:r>
              <a:rPr dirty="0" sz="1600" spc="-10">
                <a:latin typeface="Segoe UI Black"/>
                <a:cs typeface="Segoe UI Black"/>
              </a:rPr>
              <a:t>principales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organizaciones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religiosas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club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fútbol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Manchester</a:t>
            </a:r>
            <a:r>
              <a:rPr dirty="0" sz="1600" spc="8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City,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otros.</a:t>
            </a:r>
            <a:endParaRPr sz="1600">
              <a:latin typeface="Segoe UI Black"/>
              <a:cs typeface="Segoe UI Black"/>
            </a:endParaRPr>
          </a:p>
          <a:p>
            <a:pPr marL="299085" marR="508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También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representantes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Manchester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Youth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Board,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órgano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que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voz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jóvenes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diversos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perfiles,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actualmente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compuesto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nueve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jóvenes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16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28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años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564" y="4283783"/>
            <a:ext cx="4077970" cy="24867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28651" y="6460864"/>
            <a:ext cx="449580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47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151" y="254634"/>
            <a:ext cx="632968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Partenariado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 </a:t>
            </a:r>
            <a:r>
              <a:rPr dirty="0" sz="3200" spc="-5" b="1">
                <a:latin typeface="Segoe UI"/>
                <a:cs typeface="Segoe UI"/>
              </a:rPr>
              <a:t>Agencia </a:t>
            </a:r>
            <a:r>
              <a:rPr dirty="0" sz="3200" spc="-10" b="1">
                <a:latin typeface="Segoe UI"/>
                <a:cs typeface="Segoe UI"/>
              </a:rPr>
              <a:t>para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el 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Cambio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Climático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Manchester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75" y="3768686"/>
            <a:ext cx="7336790" cy="2660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Segoe UI Black"/>
                <a:cs typeface="Segoe UI Black"/>
              </a:rPr>
              <a:t>Así,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partenariado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instancia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actuaciones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torno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descarbonización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debaten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implementan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través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miembros.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2005-19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emitió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40%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menos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Co2.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2021,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miembros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también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comprometen</a:t>
            </a:r>
            <a:r>
              <a:rPr dirty="0" sz="1600" spc="7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desarrollar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según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plan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establecido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cada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uno.</a:t>
            </a:r>
            <a:endParaRPr sz="1600">
              <a:latin typeface="Segoe UI Black"/>
              <a:cs typeface="Segoe UI Black"/>
            </a:endParaRPr>
          </a:p>
          <a:p>
            <a:pPr marL="299085" marR="72390" indent="-287020">
              <a:lnSpc>
                <a:spcPct val="12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600" spc="-10">
                <a:latin typeface="Segoe UI Black"/>
                <a:cs typeface="Segoe UI Black"/>
              </a:rPr>
              <a:t>Pertenecer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Partenariado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impulsado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consciencia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responsabilidad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relación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climático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comienzan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llevar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cabo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concretas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tejer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alianzas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ellos.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797" y="1388872"/>
            <a:ext cx="5201539" cy="23674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-28651" y="6460864"/>
            <a:ext cx="449580" cy="3346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3208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47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43190" cy="6858000"/>
          </a:xfrm>
          <a:custGeom>
            <a:avLst/>
            <a:gdLst/>
            <a:ahLst/>
            <a:cxnLst/>
            <a:rect l="l" t="t" r="r" b="b"/>
            <a:pathLst>
              <a:path w="7743190" h="6858000">
                <a:moveTo>
                  <a:pt x="7742859" y="6857996"/>
                </a:moveTo>
                <a:lnTo>
                  <a:pt x="7742859" y="0"/>
                </a:lnTo>
                <a:lnTo>
                  <a:pt x="0" y="0"/>
                </a:lnTo>
                <a:lnTo>
                  <a:pt x="0" y="6857996"/>
                </a:lnTo>
                <a:lnTo>
                  <a:pt x="7742859" y="6857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9794240" marR="5080" indent="283210">
              <a:lnSpc>
                <a:spcPct val="99800"/>
              </a:lnSpc>
              <a:spcBef>
                <a:spcPts val="115"/>
              </a:spcBef>
            </a:pPr>
            <a:r>
              <a:rPr dirty="0"/>
              <a:t>4. </a:t>
            </a:r>
            <a:r>
              <a:rPr dirty="0" spc="-5"/>
              <a:t>Los </a:t>
            </a:r>
            <a:r>
              <a:rPr dirty="0"/>
              <a:t> Casos</a:t>
            </a:r>
            <a:r>
              <a:rPr dirty="0" spc="-90"/>
              <a:t> </a:t>
            </a:r>
            <a:r>
              <a:rPr dirty="0" spc="-5"/>
              <a:t>de </a:t>
            </a:r>
            <a:r>
              <a:rPr dirty="0" spc="-875"/>
              <a:t> </a:t>
            </a:r>
            <a:r>
              <a:rPr dirty="0" spc="-5"/>
              <a:t>Estudio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132" y="254634"/>
            <a:ext cx="58864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Partenariado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b="1">
                <a:latin typeface="Segoe UI"/>
                <a:cs typeface="Segoe UI"/>
              </a:rPr>
              <a:t>y</a:t>
            </a:r>
            <a:r>
              <a:rPr dirty="0" sz="3200" spc="-5" b="1">
                <a:latin typeface="Segoe UI"/>
                <a:cs typeface="Segoe UI"/>
              </a:rPr>
              <a:t> Agencia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10" b="1">
                <a:latin typeface="Segoe UI"/>
                <a:cs typeface="Segoe UI"/>
              </a:rPr>
              <a:t>para</a:t>
            </a:r>
            <a:r>
              <a:rPr dirty="0" sz="3200" spc="-5" b="1">
                <a:latin typeface="Segoe UI"/>
                <a:cs typeface="Segoe UI"/>
              </a:rPr>
              <a:t> el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151" y="742314"/>
            <a:ext cx="63296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Segoe UI"/>
                <a:cs typeface="Segoe UI"/>
              </a:rPr>
              <a:t>Cambio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Climático</a:t>
            </a:r>
            <a:r>
              <a:rPr dirty="0" sz="3200" spc="2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Manchester</a:t>
            </a:r>
            <a:endParaRPr sz="32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692" y="1448561"/>
            <a:ext cx="5677662" cy="202768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5387" y="3555009"/>
            <a:ext cx="7212965" cy="3221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marR="5080" indent="-342900">
              <a:lnSpc>
                <a:spcPct val="120100"/>
              </a:lnSpc>
              <a:spcBef>
                <a:spcPts val="95"/>
              </a:spcBef>
              <a:buAutoNum type="arabicPeriod"/>
              <a:tabLst>
                <a:tab pos="468630" algn="l"/>
                <a:tab pos="469900" algn="l"/>
              </a:tabLst>
            </a:pPr>
            <a:r>
              <a:rPr dirty="0" sz="1600" spc="-5">
                <a:latin typeface="Segoe UI Black"/>
                <a:cs typeface="Segoe UI Black"/>
              </a:rPr>
              <a:t>Cuando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pretende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combatir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efectos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climático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fundamental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centrar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diálogo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ésta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importa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vida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cotidiana: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empleo,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vivienda,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ocio,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etc.</a:t>
            </a:r>
            <a:endParaRPr sz="1600">
              <a:latin typeface="Segoe UI Black"/>
              <a:cs typeface="Segoe UI Black"/>
            </a:endParaRPr>
          </a:p>
          <a:p>
            <a:pPr marL="469265" marR="78740" indent="-342900">
              <a:lnSpc>
                <a:spcPct val="120000"/>
              </a:lnSpc>
              <a:buAutoNum type="arabicPeriod"/>
              <a:tabLst>
                <a:tab pos="468630" algn="l"/>
                <a:tab pos="469900" algn="l"/>
              </a:tabLst>
            </a:pP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Agencia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Cambio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Climático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sea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formalmente </a:t>
            </a:r>
            <a:r>
              <a:rPr dirty="0" sz="1600" spc="-4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independiente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Ayuntamiento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facilitado</a:t>
            </a:r>
            <a:r>
              <a:rPr dirty="0" sz="1600" spc="-5">
                <a:latin typeface="Segoe UI Black"/>
                <a:cs typeface="Segoe UI Black"/>
              </a:rPr>
              <a:t> 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adopción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medidas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ambiciosas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marco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más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integral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actuaciones</a:t>
            </a:r>
            <a:endParaRPr sz="1600">
              <a:latin typeface="Segoe UI Black"/>
              <a:cs typeface="Segoe UI Black"/>
            </a:endParaRPr>
          </a:p>
          <a:p>
            <a:pPr marL="469265" indent="-34353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8630" algn="l"/>
                <a:tab pos="469900" algn="l"/>
              </a:tabLst>
            </a:pPr>
            <a:r>
              <a:rPr dirty="0" sz="1600" spc="-5">
                <a:latin typeface="Segoe UI Black"/>
                <a:cs typeface="Segoe UI Black"/>
              </a:rPr>
              <a:t>Es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necesario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encontrar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justo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equilibrio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entre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una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perspectiva</a:t>
            </a:r>
            <a:endParaRPr sz="1600">
              <a:latin typeface="Segoe UI Black"/>
              <a:cs typeface="Segoe UI Black"/>
            </a:endParaRPr>
          </a:p>
          <a:p>
            <a:pPr marL="469265" marR="54610">
              <a:lnSpc>
                <a:spcPct val="120000"/>
              </a:lnSpc>
              <a:spcBef>
                <a:spcPts val="5"/>
              </a:spcBef>
            </a:pPr>
            <a:r>
              <a:rPr dirty="0" sz="1600" spc="-10">
                <a:latin typeface="Segoe UI Black"/>
                <a:cs typeface="Segoe UI Black"/>
              </a:rPr>
              <a:t>bottom-up,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maximizar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ciudadana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perspectiva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top-down,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resuelve</a:t>
            </a:r>
            <a:r>
              <a:rPr dirty="0" sz="1600" spc="5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demandas</a:t>
            </a:r>
            <a:r>
              <a:rPr dirty="0" sz="1600" spc="5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comunitarias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sí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misma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no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capaces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abordar.</a:t>
            </a:r>
            <a:endParaRPr sz="1600">
              <a:latin typeface="Segoe UI Black"/>
              <a:cs typeface="Segoe UI Black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latin typeface="Segoe UI Black"/>
                <a:cs typeface="Segoe UI Black"/>
              </a:rPr>
              <a:t>48</a:t>
            </a:r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25300" cy="6870700"/>
            <a:chOff x="0" y="0"/>
            <a:chExt cx="119253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7877809" cy="6858000"/>
            </a:xfrm>
            <a:custGeom>
              <a:avLst/>
              <a:gdLst/>
              <a:ahLst/>
              <a:cxnLst/>
              <a:rect l="l" t="t" r="r" b="b"/>
              <a:pathLst>
                <a:path w="7877809" h="6858000">
                  <a:moveTo>
                    <a:pt x="78778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77809" y="6858000"/>
                  </a:lnTo>
                  <a:lnTo>
                    <a:pt x="7877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67910" y="203707"/>
            <a:ext cx="7520305" cy="1915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2885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Balance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 las</a:t>
            </a:r>
            <a:r>
              <a:rPr dirty="0" sz="3200" spc="5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iniciativas</a:t>
            </a:r>
            <a:endParaRPr sz="3200">
              <a:latin typeface="Segoe UI"/>
              <a:cs typeface="Segoe UI"/>
            </a:endParaRPr>
          </a:p>
          <a:p>
            <a:pPr algn="ctr" marL="12700" marR="5080">
              <a:lnSpc>
                <a:spcPct val="100000"/>
              </a:lnSpc>
              <a:spcBef>
                <a:spcPts val="2400"/>
              </a:spcBef>
              <a:tabLst>
                <a:tab pos="2746375" algn="l"/>
              </a:tabLst>
            </a:pPr>
            <a:r>
              <a:rPr dirty="0" sz="1800">
                <a:latin typeface="Segoe UI Black"/>
                <a:cs typeface="Segoe UI Black"/>
              </a:rPr>
              <a:t>Las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experiencias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tienen	tres </a:t>
            </a:r>
            <a:r>
              <a:rPr dirty="0" sz="1800" spc="-5">
                <a:latin typeface="Segoe UI Black"/>
                <a:cs typeface="Segoe UI Black"/>
              </a:rPr>
              <a:t>macroobjetivos comunes: contribuir </a:t>
            </a:r>
            <a:r>
              <a:rPr dirty="0" sz="1800">
                <a:latin typeface="Segoe UI Black"/>
                <a:cs typeface="Segoe UI Black"/>
              </a:rPr>
              <a:t>a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transformación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del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modelo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ciudad para</a:t>
            </a:r>
            <a:r>
              <a:rPr dirty="0" sz="1800" spc="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disminuir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su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huella 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carbono; mejorar la </a:t>
            </a:r>
            <a:r>
              <a:rPr dirty="0" sz="1800" spc="-10">
                <a:latin typeface="Segoe UI Black"/>
                <a:cs typeface="Segoe UI Black"/>
              </a:rPr>
              <a:t>calidad </a:t>
            </a:r>
            <a:r>
              <a:rPr dirty="0" sz="1800" spc="-5">
                <a:latin typeface="Segoe UI Black"/>
                <a:cs typeface="Segoe UI Black"/>
              </a:rPr>
              <a:t>de </a:t>
            </a:r>
            <a:r>
              <a:rPr dirty="0" sz="1800">
                <a:latin typeface="Segoe UI Black"/>
                <a:cs typeface="Segoe UI Black"/>
              </a:rPr>
              <a:t>vida y </a:t>
            </a:r>
            <a:r>
              <a:rPr dirty="0" sz="1800" spc="-5">
                <a:latin typeface="Segoe UI Black"/>
                <a:cs typeface="Segoe UI Black"/>
              </a:rPr>
              <a:t>empoderar </a:t>
            </a:r>
            <a:r>
              <a:rPr dirty="0" sz="1800">
                <a:latin typeface="Segoe UI Black"/>
                <a:cs typeface="Segoe UI Black"/>
              </a:rPr>
              <a:t>a </a:t>
            </a:r>
            <a:r>
              <a:rPr dirty="0" sz="1800" spc="-5">
                <a:latin typeface="Segoe UI Black"/>
                <a:cs typeface="Segoe UI Black"/>
              </a:rPr>
              <a:t>las personas </a:t>
            </a:r>
            <a:r>
              <a:rPr dirty="0" sz="1800">
                <a:latin typeface="Segoe UI Black"/>
                <a:cs typeface="Segoe UI Black"/>
              </a:rPr>
              <a:t> y</a:t>
            </a:r>
            <a:r>
              <a:rPr dirty="0" sz="1800" spc="-5">
                <a:latin typeface="Segoe UI Black"/>
                <a:cs typeface="Segoe UI Black"/>
              </a:rPr>
              <a:t> las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comunidades; y,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fomentar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participación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social</a:t>
            </a:r>
            <a:r>
              <a:rPr dirty="0" sz="1800">
                <a:latin typeface="Segoe UI Black"/>
                <a:cs typeface="Segoe UI Black"/>
              </a:rPr>
              <a:t> y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ciudadana</a:t>
            </a:r>
            <a:endParaRPr sz="1800">
              <a:latin typeface="Segoe UI Black"/>
              <a:cs typeface="Segoe UI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27314" y="2310892"/>
            <a:ext cx="1972945" cy="2952750"/>
            <a:chOff x="8227314" y="2310892"/>
            <a:chExt cx="1972945" cy="2952750"/>
          </a:xfrm>
        </p:grpSpPr>
        <p:sp>
          <p:nvSpPr>
            <p:cNvPr id="10" name="object 10"/>
            <p:cNvSpPr/>
            <p:nvPr/>
          </p:nvSpPr>
          <p:spPr>
            <a:xfrm>
              <a:off x="8233664" y="2317242"/>
              <a:ext cx="1960245" cy="2940050"/>
            </a:xfrm>
            <a:custGeom>
              <a:avLst/>
              <a:gdLst/>
              <a:ahLst/>
              <a:cxnLst/>
              <a:rect l="l" t="t" r="r" b="b"/>
              <a:pathLst>
                <a:path w="1960245" h="2940050">
                  <a:moveTo>
                    <a:pt x="0" y="0"/>
                  </a:moveTo>
                  <a:lnTo>
                    <a:pt x="0" y="1959991"/>
                  </a:lnTo>
                  <a:lnTo>
                    <a:pt x="1697481" y="2939923"/>
                  </a:lnTo>
                  <a:lnTo>
                    <a:pt x="1722664" y="2894935"/>
                  </a:lnTo>
                  <a:lnTo>
                    <a:pt x="1746618" y="2849374"/>
                  </a:lnTo>
                  <a:lnTo>
                    <a:pt x="1769337" y="2803263"/>
                  </a:lnTo>
                  <a:lnTo>
                    <a:pt x="1790814" y="2756628"/>
                  </a:lnTo>
                  <a:lnTo>
                    <a:pt x="1811043" y="2709495"/>
                  </a:lnTo>
                  <a:lnTo>
                    <a:pt x="1830017" y="2661889"/>
                  </a:lnTo>
                  <a:lnTo>
                    <a:pt x="1847728" y="2613835"/>
                  </a:lnTo>
                  <a:lnTo>
                    <a:pt x="1864171" y="2565360"/>
                  </a:lnTo>
                  <a:lnTo>
                    <a:pt x="1879337" y="2516488"/>
                  </a:lnTo>
                  <a:lnTo>
                    <a:pt x="1893220" y="2467244"/>
                  </a:lnTo>
                  <a:lnTo>
                    <a:pt x="1905814" y="2417655"/>
                  </a:lnTo>
                  <a:lnTo>
                    <a:pt x="1917111" y="2367746"/>
                  </a:lnTo>
                  <a:lnTo>
                    <a:pt x="1927105" y="2317542"/>
                  </a:lnTo>
                  <a:lnTo>
                    <a:pt x="1935789" y="2267068"/>
                  </a:lnTo>
                  <a:lnTo>
                    <a:pt x="1943155" y="2216350"/>
                  </a:lnTo>
                  <a:lnTo>
                    <a:pt x="1949198" y="2165414"/>
                  </a:lnTo>
                  <a:lnTo>
                    <a:pt x="1953909" y="2114284"/>
                  </a:lnTo>
                  <a:lnTo>
                    <a:pt x="1957283" y="2062987"/>
                  </a:lnTo>
                  <a:lnTo>
                    <a:pt x="1959313" y="2011547"/>
                  </a:lnTo>
                  <a:lnTo>
                    <a:pt x="1959990" y="1959991"/>
                  </a:lnTo>
                  <a:lnTo>
                    <a:pt x="1959406" y="1911658"/>
                  </a:lnTo>
                  <a:lnTo>
                    <a:pt x="1957663" y="1863612"/>
                  </a:lnTo>
                  <a:lnTo>
                    <a:pt x="1954773" y="1815868"/>
                  </a:lnTo>
                  <a:lnTo>
                    <a:pt x="1950751" y="1768438"/>
                  </a:lnTo>
                  <a:lnTo>
                    <a:pt x="1945610" y="1721335"/>
                  </a:lnTo>
                  <a:lnTo>
                    <a:pt x="1939363" y="1674574"/>
                  </a:lnTo>
                  <a:lnTo>
                    <a:pt x="1932024" y="1628168"/>
                  </a:lnTo>
                  <a:lnTo>
                    <a:pt x="1923606" y="1582129"/>
                  </a:lnTo>
                  <a:lnTo>
                    <a:pt x="1914122" y="1536472"/>
                  </a:lnTo>
                  <a:lnTo>
                    <a:pt x="1903586" y="1491210"/>
                  </a:lnTo>
                  <a:lnTo>
                    <a:pt x="1892012" y="1446356"/>
                  </a:lnTo>
                  <a:lnTo>
                    <a:pt x="1879412" y="1401924"/>
                  </a:lnTo>
                  <a:lnTo>
                    <a:pt x="1865801" y="1357927"/>
                  </a:lnTo>
                  <a:lnTo>
                    <a:pt x="1851191" y="1314378"/>
                  </a:lnTo>
                  <a:lnTo>
                    <a:pt x="1835596" y="1271292"/>
                  </a:lnTo>
                  <a:lnTo>
                    <a:pt x="1819030" y="1228680"/>
                  </a:lnTo>
                  <a:lnTo>
                    <a:pt x="1801505" y="1186558"/>
                  </a:lnTo>
                  <a:lnTo>
                    <a:pt x="1783035" y="1144937"/>
                  </a:lnTo>
                  <a:lnTo>
                    <a:pt x="1763635" y="1103833"/>
                  </a:lnTo>
                  <a:lnTo>
                    <a:pt x="1743316" y="1063257"/>
                  </a:lnTo>
                  <a:lnTo>
                    <a:pt x="1722093" y="1023223"/>
                  </a:lnTo>
                  <a:lnTo>
                    <a:pt x="1699978" y="983746"/>
                  </a:lnTo>
                  <a:lnTo>
                    <a:pt x="1676986" y="944837"/>
                  </a:lnTo>
                  <a:lnTo>
                    <a:pt x="1653129" y="906511"/>
                  </a:lnTo>
                  <a:lnTo>
                    <a:pt x="1628422" y="868782"/>
                  </a:lnTo>
                  <a:lnTo>
                    <a:pt x="1602877" y="831661"/>
                  </a:lnTo>
                  <a:lnTo>
                    <a:pt x="1576508" y="795164"/>
                  </a:lnTo>
                  <a:lnTo>
                    <a:pt x="1549329" y="759303"/>
                  </a:lnTo>
                  <a:lnTo>
                    <a:pt x="1521352" y="724091"/>
                  </a:lnTo>
                  <a:lnTo>
                    <a:pt x="1492592" y="689543"/>
                  </a:lnTo>
                  <a:lnTo>
                    <a:pt x="1463061" y="655671"/>
                  </a:lnTo>
                  <a:lnTo>
                    <a:pt x="1432773" y="622489"/>
                  </a:lnTo>
                  <a:lnTo>
                    <a:pt x="1401741" y="590011"/>
                  </a:lnTo>
                  <a:lnTo>
                    <a:pt x="1369979" y="558249"/>
                  </a:lnTo>
                  <a:lnTo>
                    <a:pt x="1337501" y="527217"/>
                  </a:lnTo>
                  <a:lnTo>
                    <a:pt x="1304319" y="496929"/>
                  </a:lnTo>
                  <a:lnTo>
                    <a:pt x="1270447" y="467398"/>
                  </a:lnTo>
                  <a:lnTo>
                    <a:pt x="1235899" y="438638"/>
                  </a:lnTo>
                  <a:lnTo>
                    <a:pt x="1200687" y="410661"/>
                  </a:lnTo>
                  <a:lnTo>
                    <a:pt x="1164826" y="383482"/>
                  </a:lnTo>
                  <a:lnTo>
                    <a:pt x="1128329" y="357113"/>
                  </a:lnTo>
                  <a:lnTo>
                    <a:pt x="1091208" y="331568"/>
                  </a:lnTo>
                  <a:lnTo>
                    <a:pt x="1053479" y="306861"/>
                  </a:lnTo>
                  <a:lnTo>
                    <a:pt x="1015153" y="283004"/>
                  </a:lnTo>
                  <a:lnTo>
                    <a:pt x="976244" y="260012"/>
                  </a:lnTo>
                  <a:lnTo>
                    <a:pt x="936767" y="237897"/>
                  </a:lnTo>
                  <a:lnTo>
                    <a:pt x="896733" y="216674"/>
                  </a:lnTo>
                  <a:lnTo>
                    <a:pt x="856157" y="196355"/>
                  </a:lnTo>
                  <a:lnTo>
                    <a:pt x="815053" y="176955"/>
                  </a:lnTo>
                  <a:lnTo>
                    <a:pt x="773432" y="158485"/>
                  </a:lnTo>
                  <a:lnTo>
                    <a:pt x="731310" y="140960"/>
                  </a:lnTo>
                  <a:lnTo>
                    <a:pt x="688698" y="124394"/>
                  </a:lnTo>
                  <a:lnTo>
                    <a:pt x="645612" y="108799"/>
                  </a:lnTo>
                  <a:lnTo>
                    <a:pt x="602063" y="94189"/>
                  </a:lnTo>
                  <a:lnTo>
                    <a:pt x="558066" y="80578"/>
                  </a:lnTo>
                  <a:lnTo>
                    <a:pt x="513634" y="67978"/>
                  </a:lnTo>
                  <a:lnTo>
                    <a:pt x="468780" y="56404"/>
                  </a:lnTo>
                  <a:lnTo>
                    <a:pt x="423518" y="45868"/>
                  </a:lnTo>
                  <a:lnTo>
                    <a:pt x="377861" y="36384"/>
                  </a:lnTo>
                  <a:lnTo>
                    <a:pt x="331822" y="27966"/>
                  </a:lnTo>
                  <a:lnTo>
                    <a:pt x="285416" y="20627"/>
                  </a:lnTo>
                  <a:lnTo>
                    <a:pt x="238655" y="14380"/>
                  </a:lnTo>
                  <a:lnTo>
                    <a:pt x="191552" y="9239"/>
                  </a:lnTo>
                  <a:lnTo>
                    <a:pt x="144122" y="5217"/>
                  </a:lnTo>
                  <a:lnTo>
                    <a:pt x="96378" y="2327"/>
                  </a:lnTo>
                  <a:lnTo>
                    <a:pt x="48332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33664" y="2317242"/>
              <a:ext cx="1960245" cy="2940050"/>
            </a:xfrm>
            <a:custGeom>
              <a:avLst/>
              <a:gdLst/>
              <a:ahLst/>
              <a:cxnLst/>
              <a:rect l="l" t="t" r="r" b="b"/>
              <a:pathLst>
                <a:path w="1960245" h="2940050">
                  <a:moveTo>
                    <a:pt x="0" y="0"/>
                  </a:moveTo>
                  <a:lnTo>
                    <a:pt x="48332" y="584"/>
                  </a:lnTo>
                  <a:lnTo>
                    <a:pt x="96378" y="2327"/>
                  </a:lnTo>
                  <a:lnTo>
                    <a:pt x="144122" y="5217"/>
                  </a:lnTo>
                  <a:lnTo>
                    <a:pt x="191552" y="9239"/>
                  </a:lnTo>
                  <a:lnTo>
                    <a:pt x="238655" y="14380"/>
                  </a:lnTo>
                  <a:lnTo>
                    <a:pt x="285416" y="20627"/>
                  </a:lnTo>
                  <a:lnTo>
                    <a:pt x="331822" y="27966"/>
                  </a:lnTo>
                  <a:lnTo>
                    <a:pt x="377861" y="36384"/>
                  </a:lnTo>
                  <a:lnTo>
                    <a:pt x="423518" y="45868"/>
                  </a:lnTo>
                  <a:lnTo>
                    <a:pt x="468780" y="56404"/>
                  </a:lnTo>
                  <a:lnTo>
                    <a:pt x="513634" y="67978"/>
                  </a:lnTo>
                  <a:lnTo>
                    <a:pt x="558066" y="80578"/>
                  </a:lnTo>
                  <a:lnTo>
                    <a:pt x="602063" y="94189"/>
                  </a:lnTo>
                  <a:lnTo>
                    <a:pt x="645612" y="108799"/>
                  </a:lnTo>
                  <a:lnTo>
                    <a:pt x="688698" y="124394"/>
                  </a:lnTo>
                  <a:lnTo>
                    <a:pt x="731310" y="140960"/>
                  </a:lnTo>
                  <a:lnTo>
                    <a:pt x="773432" y="158485"/>
                  </a:lnTo>
                  <a:lnTo>
                    <a:pt x="815053" y="176955"/>
                  </a:lnTo>
                  <a:lnTo>
                    <a:pt x="856157" y="196355"/>
                  </a:lnTo>
                  <a:lnTo>
                    <a:pt x="896733" y="216674"/>
                  </a:lnTo>
                  <a:lnTo>
                    <a:pt x="936767" y="237897"/>
                  </a:lnTo>
                  <a:lnTo>
                    <a:pt x="976244" y="260012"/>
                  </a:lnTo>
                  <a:lnTo>
                    <a:pt x="1015153" y="283004"/>
                  </a:lnTo>
                  <a:lnTo>
                    <a:pt x="1053479" y="306861"/>
                  </a:lnTo>
                  <a:lnTo>
                    <a:pt x="1091208" y="331568"/>
                  </a:lnTo>
                  <a:lnTo>
                    <a:pt x="1128329" y="357113"/>
                  </a:lnTo>
                  <a:lnTo>
                    <a:pt x="1164826" y="383482"/>
                  </a:lnTo>
                  <a:lnTo>
                    <a:pt x="1200687" y="410661"/>
                  </a:lnTo>
                  <a:lnTo>
                    <a:pt x="1235899" y="438638"/>
                  </a:lnTo>
                  <a:lnTo>
                    <a:pt x="1270447" y="467398"/>
                  </a:lnTo>
                  <a:lnTo>
                    <a:pt x="1304319" y="496929"/>
                  </a:lnTo>
                  <a:lnTo>
                    <a:pt x="1337501" y="527217"/>
                  </a:lnTo>
                  <a:lnTo>
                    <a:pt x="1369979" y="558249"/>
                  </a:lnTo>
                  <a:lnTo>
                    <a:pt x="1401741" y="590011"/>
                  </a:lnTo>
                  <a:lnTo>
                    <a:pt x="1432773" y="622489"/>
                  </a:lnTo>
                  <a:lnTo>
                    <a:pt x="1463061" y="655671"/>
                  </a:lnTo>
                  <a:lnTo>
                    <a:pt x="1492592" y="689543"/>
                  </a:lnTo>
                  <a:lnTo>
                    <a:pt x="1521352" y="724091"/>
                  </a:lnTo>
                  <a:lnTo>
                    <a:pt x="1549329" y="759303"/>
                  </a:lnTo>
                  <a:lnTo>
                    <a:pt x="1576508" y="795164"/>
                  </a:lnTo>
                  <a:lnTo>
                    <a:pt x="1602877" y="831661"/>
                  </a:lnTo>
                  <a:lnTo>
                    <a:pt x="1628422" y="868782"/>
                  </a:lnTo>
                  <a:lnTo>
                    <a:pt x="1653129" y="906511"/>
                  </a:lnTo>
                  <a:lnTo>
                    <a:pt x="1676986" y="944837"/>
                  </a:lnTo>
                  <a:lnTo>
                    <a:pt x="1699978" y="983746"/>
                  </a:lnTo>
                  <a:lnTo>
                    <a:pt x="1722093" y="1023223"/>
                  </a:lnTo>
                  <a:lnTo>
                    <a:pt x="1743316" y="1063257"/>
                  </a:lnTo>
                  <a:lnTo>
                    <a:pt x="1763635" y="1103833"/>
                  </a:lnTo>
                  <a:lnTo>
                    <a:pt x="1783035" y="1144937"/>
                  </a:lnTo>
                  <a:lnTo>
                    <a:pt x="1801505" y="1186558"/>
                  </a:lnTo>
                  <a:lnTo>
                    <a:pt x="1819030" y="1228680"/>
                  </a:lnTo>
                  <a:lnTo>
                    <a:pt x="1835596" y="1271292"/>
                  </a:lnTo>
                  <a:lnTo>
                    <a:pt x="1851191" y="1314378"/>
                  </a:lnTo>
                  <a:lnTo>
                    <a:pt x="1865801" y="1357927"/>
                  </a:lnTo>
                  <a:lnTo>
                    <a:pt x="1879412" y="1401924"/>
                  </a:lnTo>
                  <a:lnTo>
                    <a:pt x="1892012" y="1446356"/>
                  </a:lnTo>
                  <a:lnTo>
                    <a:pt x="1903586" y="1491210"/>
                  </a:lnTo>
                  <a:lnTo>
                    <a:pt x="1914122" y="1536472"/>
                  </a:lnTo>
                  <a:lnTo>
                    <a:pt x="1923606" y="1582129"/>
                  </a:lnTo>
                  <a:lnTo>
                    <a:pt x="1932024" y="1628168"/>
                  </a:lnTo>
                  <a:lnTo>
                    <a:pt x="1939363" y="1674574"/>
                  </a:lnTo>
                  <a:lnTo>
                    <a:pt x="1945610" y="1721335"/>
                  </a:lnTo>
                  <a:lnTo>
                    <a:pt x="1950751" y="1768438"/>
                  </a:lnTo>
                  <a:lnTo>
                    <a:pt x="1954773" y="1815868"/>
                  </a:lnTo>
                  <a:lnTo>
                    <a:pt x="1957663" y="1863612"/>
                  </a:lnTo>
                  <a:lnTo>
                    <a:pt x="1959406" y="1911658"/>
                  </a:lnTo>
                  <a:lnTo>
                    <a:pt x="1959990" y="1959991"/>
                  </a:lnTo>
                  <a:lnTo>
                    <a:pt x="1959313" y="2011547"/>
                  </a:lnTo>
                  <a:lnTo>
                    <a:pt x="1957283" y="2062987"/>
                  </a:lnTo>
                  <a:lnTo>
                    <a:pt x="1953909" y="2114284"/>
                  </a:lnTo>
                  <a:lnTo>
                    <a:pt x="1949198" y="2165414"/>
                  </a:lnTo>
                  <a:lnTo>
                    <a:pt x="1943155" y="2216350"/>
                  </a:lnTo>
                  <a:lnTo>
                    <a:pt x="1935789" y="2267068"/>
                  </a:lnTo>
                  <a:lnTo>
                    <a:pt x="1927105" y="2317542"/>
                  </a:lnTo>
                  <a:lnTo>
                    <a:pt x="1917111" y="2367746"/>
                  </a:lnTo>
                  <a:lnTo>
                    <a:pt x="1905814" y="2417655"/>
                  </a:lnTo>
                  <a:lnTo>
                    <a:pt x="1893220" y="2467244"/>
                  </a:lnTo>
                  <a:lnTo>
                    <a:pt x="1879337" y="2516488"/>
                  </a:lnTo>
                  <a:lnTo>
                    <a:pt x="1864171" y="2565360"/>
                  </a:lnTo>
                  <a:lnTo>
                    <a:pt x="1847728" y="2613835"/>
                  </a:lnTo>
                  <a:lnTo>
                    <a:pt x="1830017" y="2661889"/>
                  </a:lnTo>
                  <a:lnTo>
                    <a:pt x="1811043" y="2709495"/>
                  </a:lnTo>
                  <a:lnTo>
                    <a:pt x="1790814" y="2756628"/>
                  </a:lnTo>
                  <a:lnTo>
                    <a:pt x="1769337" y="2803263"/>
                  </a:lnTo>
                  <a:lnTo>
                    <a:pt x="1746618" y="2849374"/>
                  </a:lnTo>
                  <a:lnTo>
                    <a:pt x="1722664" y="2894935"/>
                  </a:lnTo>
                  <a:lnTo>
                    <a:pt x="1697481" y="2939923"/>
                  </a:lnTo>
                  <a:lnTo>
                    <a:pt x="0" y="19599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535669" y="3024378"/>
            <a:ext cx="1072515" cy="13182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>
              <a:lnSpc>
                <a:spcPct val="101299"/>
              </a:lnSpc>
              <a:spcBef>
                <a:spcPts val="65"/>
              </a:spcBef>
            </a:pP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Mejorar 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la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calidad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de</a:t>
            </a:r>
            <a:r>
              <a:rPr dirty="0" sz="2100" spc="-4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vida</a:t>
            </a:r>
            <a:endParaRPr sz="2100">
              <a:latin typeface="Segoe UI Black"/>
              <a:cs typeface="Segoe UI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21044" y="4387469"/>
            <a:ext cx="3421379" cy="1973580"/>
            <a:chOff x="6321044" y="4387469"/>
            <a:chExt cx="3421379" cy="1973580"/>
          </a:xfrm>
        </p:grpSpPr>
        <p:sp>
          <p:nvSpPr>
            <p:cNvPr id="14" name="object 14"/>
            <p:cNvSpPr/>
            <p:nvPr/>
          </p:nvSpPr>
          <p:spPr>
            <a:xfrm>
              <a:off x="6327394" y="4393819"/>
              <a:ext cx="3408679" cy="1960880"/>
            </a:xfrm>
            <a:custGeom>
              <a:avLst/>
              <a:gdLst/>
              <a:ahLst/>
              <a:cxnLst/>
              <a:rect l="l" t="t" r="r" b="b"/>
              <a:pathLst>
                <a:path w="3408679" h="1960879">
                  <a:moveTo>
                    <a:pt x="1704212" y="0"/>
                  </a:moveTo>
                  <a:lnTo>
                    <a:pt x="0" y="983995"/>
                  </a:lnTo>
                  <a:lnTo>
                    <a:pt x="26367" y="1027846"/>
                  </a:lnTo>
                  <a:lnTo>
                    <a:pt x="53833" y="1070933"/>
                  </a:lnTo>
                  <a:lnTo>
                    <a:pt x="82379" y="1113237"/>
                  </a:lnTo>
                  <a:lnTo>
                    <a:pt x="111985" y="1154741"/>
                  </a:lnTo>
                  <a:lnTo>
                    <a:pt x="142634" y="1195427"/>
                  </a:lnTo>
                  <a:lnTo>
                    <a:pt x="174308" y="1235276"/>
                  </a:lnTo>
                  <a:lnTo>
                    <a:pt x="206988" y="1274270"/>
                  </a:lnTo>
                  <a:lnTo>
                    <a:pt x="240655" y="1312391"/>
                  </a:lnTo>
                  <a:lnTo>
                    <a:pt x="275292" y="1349621"/>
                  </a:lnTo>
                  <a:lnTo>
                    <a:pt x="310880" y="1385941"/>
                  </a:lnTo>
                  <a:lnTo>
                    <a:pt x="347400" y="1421334"/>
                  </a:lnTo>
                  <a:lnTo>
                    <a:pt x="384834" y="1455781"/>
                  </a:lnTo>
                  <a:lnTo>
                    <a:pt x="423164" y="1489264"/>
                  </a:lnTo>
                  <a:lnTo>
                    <a:pt x="462371" y="1521766"/>
                  </a:lnTo>
                  <a:lnTo>
                    <a:pt x="502437" y="1553267"/>
                  </a:lnTo>
                  <a:lnTo>
                    <a:pt x="543344" y="1583749"/>
                  </a:lnTo>
                  <a:lnTo>
                    <a:pt x="585073" y="1613195"/>
                  </a:lnTo>
                  <a:lnTo>
                    <a:pt x="627606" y="1641586"/>
                  </a:lnTo>
                  <a:lnTo>
                    <a:pt x="670924" y="1668905"/>
                  </a:lnTo>
                  <a:lnTo>
                    <a:pt x="715009" y="1695132"/>
                  </a:lnTo>
                  <a:lnTo>
                    <a:pt x="757327" y="1718889"/>
                  </a:lnTo>
                  <a:lnTo>
                    <a:pt x="799979" y="1741498"/>
                  </a:lnTo>
                  <a:lnTo>
                    <a:pt x="842949" y="1762966"/>
                  </a:lnTo>
                  <a:lnTo>
                    <a:pt x="886217" y="1783296"/>
                  </a:lnTo>
                  <a:lnTo>
                    <a:pt x="929765" y="1802493"/>
                  </a:lnTo>
                  <a:lnTo>
                    <a:pt x="973575" y="1820564"/>
                  </a:lnTo>
                  <a:lnTo>
                    <a:pt x="1017628" y="1837511"/>
                  </a:lnTo>
                  <a:lnTo>
                    <a:pt x="1061907" y="1853341"/>
                  </a:lnTo>
                  <a:lnTo>
                    <a:pt x="1106391" y="1868058"/>
                  </a:lnTo>
                  <a:lnTo>
                    <a:pt x="1151064" y="1881666"/>
                  </a:lnTo>
                  <a:lnTo>
                    <a:pt x="1195906" y="1894172"/>
                  </a:lnTo>
                  <a:lnTo>
                    <a:pt x="1240899" y="1905579"/>
                  </a:lnTo>
                  <a:lnTo>
                    <a:pt x="1286024" y="1915893"/>
                  </a:lnTo>
                  <a:lnTo>
                    <a:pt x="1331264" y="1925118"/>
                  </a:lnTo>
                  <a:lnTo>
                    <a:pt x="1376600" y="1933259"/>
                  </a:lnTo>
                  <a:lnTo>
                    <a:pt x="1422013" y="1940322"/>
                  </a:lnTo>
                  <a:lnTo>
                    <a:pt x="1467484" y="1946311"/>
                  </a:lnTo>
                  <a:lnTo>
                    <a:pt x="1512997" y="1951230"/>
                  </a:lnTo>
                  <a:lnTo>
                    <a:pt x="1558531" y="1955085"/>
                  </a:lnTo>
                  <a:lnTo>
                    <a:pt x="1604069" y="1957881"/>
                  </a:lnTo>
                  <a:lnTo>
                    <a:pt x="1649591" y="1959622"/>
                  </a:lnTo>
                  <a:lnTo>
                    <a:pt x="1695081" y="1960314"/>
                  </a:lnTo>
                  <a:lnTo>
                    <a:pt x="1740518" y="1959961"/>
                  </a:lnTo>
                  <a:lnTo>
                    <a:pt x="1785886" y="1958568"/>
                  </a:lnTo>
                  <a:lnTo>
                    <a:pt x="1831164" y="1956140"/>
                  </a:lnTo>
                  <a:lnTo>
                    <a:pt x="1876336" y="1952682"/>
                  </a:lnTo>
                  <a:lnTo>
                    <a:pt x="1921382" y="1948198"/>
                  </a:lnTo>
                  <a:lnTo>
                    <a:pt x="1966284" y="1942694"/>
                  </a:lnTo>
                  <a:lnTo>
                    <a:pt x="2011024" y="1936175"/>
                  </a:lnTo>
                  <a:lnTo>
                    <a:pt x="2055582" y="1928645"/>
                  </a:lnTo>
                  <a:lnTo>
                    <a:pt x="2099942" y="1920108"/>
                  </a:lnTo>
                  <a:lnTo>
                    <a:pt x="2144083" y="1910571"/>
                  </a:lnTo>
                  <a:lnTo>
                    <a:pt x="2187989" y="1900038"/>
                  </a:lnTo>
                  <a:lnTo>
                    <a:pt x="2231640" y="1888514"/>
                  </a:lnTo>
                  <a:lnTo>
                    <a:pt x="2275017" y="1876003"/>
                  </a:lnTo>
                  <a:lnTo>
                    <a:pt x="2318103" y="1862511"/>
                  </a:lnTo>
                  <a:lnTo>
                    <a:pt x="2360879" y="1848042"/>
                  </a:lnTo>
                  <a:lnTo>
                    <a:pt x="2403327" y="1832602"/>
                  </a:lnTo>
                  <a:lnTo>
                    <a:pt x="2445428" y="1816194"/>
                  </a:lnTo>
                  <a:lnTo>
                    <a:pt x="2487164" y="1798825"/>
                  </a:lnTo>
                  <a:lnTo>
                    <a:pt x="2528515" y="1780498"/>
                  </a:lnTo>
                  <a:lnTo>
                    <a:pt x="2569465" y="1761219"/>
                  </a:lnTo>
                  <a:lnTo>
                    <a:pt x="2609994" y="1740993"/>
                  </a:lnTo>
                  <a:lnTo>
                    <a:pt x="2650084" y="1719824"/>
                  </a:lnTo>
                  <a:lnTo>
                    <a:pt x="2689716" y="1697718"/>
                  </a:lnTo>
                  <a:lnTo>
                    <a:pt x="2728873" y="1674678"/>
                  </a:lnTo>
                  <a:lnTo>
                    <a:pt x="2767535" y="1650711"/>
                  </a:lnTo>
                  <a:lnTo>
                    <a:pt x="2805684" y="1625821"/>
                  </a:lnTo>
                  <a:lnTo>
                    <a:pt x="2843302" y="1600012"/>
                  </a:lnTo>
                  <a:lnTo>
                    <a:pt x="2880370" y="1573290"/>
                  </a:lnTo>
                  <a:lnTo>
                    <a:pt x="2916870" y="1545660"/>
                  </a:lnTo>
                  <a:lnTo>
                    <a:pt x="2952784" y="1517126"/>
                  </a:lnTo>
                  <a:lnTo>
                    <a:pt x="2988092" y="1487693"/>
                  </a:lnTo>
                  <a:lnTo>
                    <a:pt x="3022777" y="1457367"/>
                  </a:lnTo>
                  <a:lnTo>
                    <a:pt x="3056820" y="1426151"/>
                  </a:lnTo>
                  <a:lnTo>
                    <a:pt x="3090203" y="1394052"/>
                  </a:lnTo>
                  <a:lnTo>
                    <a:pt x="3122906" y="1361073"/>
                  </a:lnTo>
                  <a:lnTo>
                    <a:pt x="3154913" y="1327219"/>
                  </a:lnTo>
                  <a:lnTo>
                    <a:pt x="3186204" y="1292497"/>
                  </a:lnTo>
                  <a:lnTo>
                    <a:pt x="3216760" y="1256909"/>
                  </a:lnTo>
                  <a:lnTo>
                    <a:pt x="3246565" y="1220462"/>
                  </a:lnTo>
                  <a:lnTo>
                    <a:pt x="3275598" y="1183160"/>
                  </a:lnTo>
                  <a:lnTo>
                    <a:pt x="3303841" y="1145007"/>
                  </a:lnTo>
                  <a:lnTo>
                    <a:pt x="3331277" y="1106010"/>
                  </a:lnTo>
                  <a:lnTo>
                    <a:pt x="3357887" y="1066172"/>
                  </a:lnTo>
                  <a:lnTo>
                    <a:pt x="3383651" y="1025499"/>
                  </a:lnTo>
                  <a:lnTo>
                    <a:pt x="3408553" y="983995"/>
                  </a:lnTo>
                  <a:lnTo>
                    <a:pt x="170421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27394" y="4393819"/>
              <a:ext cx="3408679" cy="1960880"/>
            </a:xfrm>
            <a:custGeom>
              <a:avLst/>
              <a:gdLst/>
              <a:ahLst/>
              <a:cxnLst/>
              <a:rect l="l" t="t" r="r" b="b"/>
              <a:pathLst>
                <a:path w="3408679" h="1960879">
                  <a:moveTo>
                    <a:pt x="3408553" y="983995"/>
                  </a:moveTo>
                  <a:lnTo>
                    <a:pt x="3383651" y="1025499"/>
                  </a:lnTo>
                  <a:lnTo>
                    <a:pt x="3357887" y="1066172"/>
                  </a:lnTo>
                  <a:lnTo>
                    <a:pt x="3331277" y="1106010"/>
                  </a:lnTo>
                  <a:lnTo>
                    <a:pt x="3303841" y="1145007"/>
                  </a:lnTo>
                  <a:lnTo>
                    <a:pt x="3275598" y="1183160"/>
                  </a:lnTo>
                  <a:lnTo>
                    <a:pt x="3246565" y="1220462"/>
                  </a:lnTo>
                  <a:lnTo>
                    <a:pt x="3216760" y="1256909"/>
                  </a:lnTo>
                  <a:lnTo>
                    <a:pt x="3186204" y="1292497"/>
                  </a:lnTo>
                  <a:lnTo>
                    <a:pt x="3154913" y="1327219"/>
                  </a:lnTo>
                  <a:lnTo>
                    <a:pt x="3122906" y="1361073"/>
                  </a:lnTo>
                  <a:lnTo>
                    <a:pt x="3090203" y="1394052"/>
                  </a:lnTo>
                  <a:lnTo>
                    <a:pt x="3056820" y="1426151"/>
                  </a:lnTo>
                  <a:lnTo>
                    <a:pt x="3022777" y="1457367"/>
                  </a:lnTo>
                  <a:lnTo>
                    <a:pt x="2988092" y="1487693"/>
                  </a:lnTo>
                  <a:lnTo>
                    <a:pt x="2952784" y="1517126"/>
                  </a:lnTo>
                  <a:lnTo>
                    <a:pt x="2916870" y="1545660"/>
                  </a:lnTo>
                  <a:lnTo>
                    <a:pt x="2880370" y="1573290"/>
                  </a:lnTo>
                  <a:lnTo>
                    <a:pt x="2843302" y="1600012"/>
                  </a:lnTo>
                  <a:lnTo>
                    <a:pt x="2805684" y="1625821"/>
                  </a:lnTo>
                  <a:lnTo>
                    <a:pt x="2767535" y="1650711"/>
                  </a:lnTo>
                  <a:lnTo>
                    <a:pt x="2728873" y="1674678"/>
                  </a:lnTo>
                  <a:lnTo>
                    <a:pt x="2689716" y="1697718"/>
                  </a:lnTo>
                  <a:lnTo>
                    <a:pt x="2650084" y="1719824"/>
                  </a:lnTo>
                  <a:lnTo>
                    <a:pt x="2609994" y="1740993"/>
                  </a:lnTo>
                  <a:lnTo>
                    <a:pt x="2569465" y="1761219"/>
                  </a:lnTo>
                  <a:lnTo>
                    <a:pt x="2528515" y="1780498"/>
                  </a:lnTo>
                  <a:lnTo>
                    <a:pt x="2487164" y="1798825"/>
                  </a:lnTo>
                  <a:lnTo>
                    <a:pt x="2445428" y="1816194"/>
                  </a:lnTo>
                  <a:lnTo>
                    <a:pt x="2403327" y="1832602"/>
                  </a:lnTo>
                  <a:lnTo>
                    <a:pt x="2360879" y="1848042"/>
                  </a:lnTo>
                  <a:lnTo>
                    <a:pt x="2318103" y="1862511"/>
                  </a:lnTo>
                  <a:lnTo>
                    <a:pt x="2275017" y="1876003"/>
                  </a:lnTo>
                  <a:lnTo>
                    <a:pt x="2231640" y="1888514"/>
                  </a:lnTo>
                  <a:lnTo>
                    <a:pt x="2187989" y="1900038"/>
                  </a:lnTo>
                  <a:lnTo>
                    <a:pt x="2144083" y="1910571"/>
                  </a:lnTo>
                  <a:lnTo>
                    <a:pt x="2099942" y="1920108"/>
                  </a:lnTo>
                  <a:lnTo>
                    <a:pt x="2055582" y="1928645"/>
                  </a:lnTo>
                  <a:lnTo>
                    <a:pt x="2011024" y="1936175"/>
                  </a:lnTo>
                  <a:lnTo>
                    <a:pt x="1966284" y="1942694"/>
                  </a:lnTo>
                  <a:lnTo>
                    <a:pt x="1921382" y="1948198"/>
                  </a:lnTo>
                  <a:lnTo>
                    <a:pt x="1876336" y="1952682"/>
                  </a:lnTo>
                  <a:lnTo>
                    <a:pt x="1831164" y="1956140"/>
                  </a:lnTo>
                  <a:lnTo>
                    <a:pt x="1785886" y="1958568"/>
                  </a:lnTo>
                  <a:lnTo>
                    <a:pt x="1740518" y="1959961"/>
                  </a:lnTo>
                  <a:lnTo>
                    <a:pt x="1695081" y="1960314"/>
                  </a:lnTo>
                  <a:lnTo>
                    <a:pt x="1649591" y="1959622"/>
                  </a:lnTo>
                  <a:lnTo>
                    <a:pt x="1604069" y="1957881"/>
                  </a:lnTo>
                  <a:lnTo>
                    <a:pt x="1558531" y="1955085"/>
                  </a:lnTo>
                  <a:lnTo>
                    <a:pt x="1512997" y="1951230"/>
                  </a:lnTo>
                  <a:lnTo>
                    <a:pt x="1467484" y="1946311"/>
                  </a:lnTo>
                  <a:lnTo>
                    <a:pt x="1422013" y="1940322"/>
                  </a:lnTo>
                  <a:lnTo>
                    <a:pt x="1376600" y="1933259"/>
                  </a:lnTo>
                  <a:lnTo>
                    <a:pt x="1331264" y="1925118"/>
                  </a:lnTo>
                  <a:lnTo>
                    <a:pt x="1286024" y="1915893"/>
                  </a:lnTo>
                  <a:lnTo>
                    <a:pt x="1240899" y="1905579"/>
                  </a:lnTo>
                  <a:lnTo>
                    <a:pt x="1195906" y="1894172"/>
                  </a:lnTo>
                  <a:lnTo>
                    <a:pt x="1151064" y="1881666"/>
                  </a:lnTo>
                  <a:lnTo>
                    <a:pt x="1106391" y="1868058"/>
                  </a:lnTo>
                  <a:lnTo>
                    <a:pt x="1061907" y="1853341"/>
                  </a:lnTo>
                  <a:lnTo>
                    <a:pt x="1017628" y="1837511"/>
                  </a:lnTo>
                  <a:lnTo>
                    <a:pt x="973575" y="1820564"/>
                  </a:lnTo>
                  <a:lnTo>
                    <a:pt x="929765" y="1802493"/>
                  </a:lnTo>
                  <a:lnTo>
                    <a:pt x="886217" y="1783296"/>
                  </a:lnTo>
                  <a:lnTo>
                    <a:pt x="842949" y="1762966"/>
                  </a:lnTo>
                  <a:lnTo>
                    <a:pt x="799979" y="1741498"/>
                  </a:lnTo>
                  <a:lnTo>
                    <a:pt x="757327" y="1718889"/>
                  </a:lnTo>
                  <a:lnTo>
                    <a:pt x="715009" y="1695132"/>
                  </a:lnTo>
                  <a:lnTo>
                    <a:pt x="670924" y="1668905"/>
                  </a:lnTo>
                  <a:lnTo>
                    <a:pt x="627606" y="1641586"/>
                  </a:lnTo>
                  <a:lnTo>
                    <a:pt x="585073" y="1613195"/>
                  </a:lnTo>
                  <a:lnTo>
                    <a:pt x="543344" y="1583749"/>
                  </a:lnTo>
                  <a:lnTo>
                    <a:pt x="502437" y="1553267"/>
                  </a:lnTo>
                  <a:lnTo>
                    <a:pt x="462371" y="1521766"/>
                  </a:lnTo>
                  <a:lnTo>
                    <a:pt x="423164" y="1489264"/>
                  </a:lnTo>
                  <a:lnTo>
                    <a:pt x="384834" y="1455781"/>
                  </a:lnTo>
                  <a:lnTo>
                    <a:pt x="347400" y="1421334"/>
                  </a:lnTo>
                  <a:lnTo>
                    <a:pt x="310880" y="1385941"/>
                  </a:lnTo>
                  <a:lnTo>
                    <a:pt x="275292" y="1349621"/>
                  </a:lnTo>
                  <a:lnTo>
                    <a:pt x="240655" y="1312391"/>
                  </a:lnTo>
                  <a:lnTo>
                    <a:pt x="206988" y="1274270"/>
                  </a:lnTo>
                  <a:lnTo>
                    <a:pt x="174308" y="1235276"/>
                  </a:lnTo>
                  <a:lnTo>
                    <a:pt x="142634" y="1195427"/>
                  </a:lnTo>
                  <a:lnTo>
                    <a:pt x="111985" y="1154741"/>
                  </a:lnTo>
                  <a:lnTo>
                    <a:pt x="82379" y="1113237"/>
                  </a:lnTo>
                  <a:lnTo>
                    <a:pt x="53833" y="1070933"/>
                  </a:lnTo>
                  <a:lnTo>
                    <a:pt x="26367" y="1027846"/>
                  </a:lnTo>
                  <a:lnTo>
                    <a:pt x="0" y="983995"/>
                  </a:lnTo>
                  <a:lnTo>
                    <a:pt x="1704212" y="0"/>
                  </a:lnTo>
                  <a:lnTo>
                    <a:pt x="3408553" y="98399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161021" y="4844542"/>
            <a:ext cx="1740535" cy="13182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 indent="1905">
              <a:lnSpc>
                <a:spcPct val="101299"/>
              </a:lnSpc>
              <a:spcBef>
                <a:spcPts val="65"/>
              </a:spcBef>
            </a:pP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Fomentar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la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Segoe UI Black"/>
                <a:cs typeface="Segoe UI Black"/>
              </a:rPr>
              <a:t>participación </a:t>
            </a:r>
            <a:r>
              <a:rPr dirty="0" sz="2100" spc="-57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de la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ciudadanía</a:t>
            </a:r>
            <a:endParaRPr sz="2100">
              <a:latin typeface="Segoe UI Black"/>
              <a:cs typeface="Segoe UI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65045" y="2427477"/>
            <a:ext cx="1972945" cy="2952750"/>
            <a:chOff x="6065045" y="2427477"/>
            <a:chExt cx="1972945" cy="2952750"/>
          </a:xfrm>
        </p:grpSpPr>
        <p:sp>
          <p:nvSpPr>
            <p:cNvPr id="18" name="object 18"/>
            <p:cNvSpPr/>
            <p:nvPr/>
          </p:nvSpPr>
          <p:spPr>
            <a:xfrm>
              <a:off x="6071395" y="2433827"/>
              <a:ext cx="1960245" cy="2940050"/>
            </a:xfrm>
            <a:custGeom>
              <a:avLst/>
              <a:gdLst/>
              <a:ahLst/>
              <a:cxnLst/>
              <a:rect l="l" t="t" r="r" b="b"/>
              <a:pathLst>
                <a:path w="1960245" h="2940050">
                  <a:moveTo>
                    <a:pt x="1960211" y="0"/>
                  </a:moveTo>
                  <a:lnTo>
                    <a:pt x="1908655" y="678"/>
                  </a:lnTo>
                  <a:lnTo>
                    <a:pt x="1857215" y="2710"/>
                  </a:lnTo>
                  <a:lnTo>
                    <a:pt x="1805918" y="6089"/>
                  </a:lnTo>
                  <a:lnTo>
                    <a:pt x="1754788" y="10806"/>
                  </a:lnTo>
                  <a:lnTo>
                    <a:pt x="1703852" y="16855"/>
                  </a:lnTo>
                  <a:lnTo>
                    <a:pt x="1653134" y="24229"/>
                  </a:lnTo>
                  <a:lnTo>
                    <a:pt x="1602660" y="32921"/>
                  </a:lnTo>
                  <a:lnTo>
                    <a:pt x="1552456" y="42923"/>
                  </a:lnTo>
                  <a:lnTo>
                    <a:pt x="1502547" y="54230"/>
                  </a:lnTo>
                  <a:lnTo>
                    <a:pt x="1452958" y="66833"/>
                  </a:lnTo>
                  <a:lnTo>
                    <a:pt x="1403714" y="80726"/>
                  </a:lnTo>
                  <a:lnTo>
                    <a:pt x="1354842" y="95902"/>
                  </a:lnTo>
                  <a:lnTo>
                    <a:pt x="1306366" y="112353"/>
                  </a:lnTo>
                  <a:lnTo>
                    <a:pt x="1258313" y="130073"/>
                  </a:lnTo>
                  <a:lnTo>
                    <a:pt x="1210707" y="149054"/>
                  </a:lnTo>
                  <a:lnTo>
                    <a:pt x="1163574" y="169289"/>
                  </a:lnTo>
                  <a:lnTo>
                    <a:pt x="1116939" y="190773"/>
                  </a:lnTo>
                  <a:lnTo>
                    <a:pt x="1070828" y="213496"/>
                  </a:lnTo>
                  <a:lnTo>
                    <a:pt x="1025266" y="237453"/>
                  </a:lnTo>
                  <a:lnTo>
                    <a:pt x="980279" y="262636"/>
                  </a:lnTo>
                  <a:lnTo>
                    <a:pt x="938719" y="287308"/>
                  </a:lnTo>
                  <a:lnTo>
                    <a:pt x="897988" y="312841"/>
                  </a:lnTo>
                  <a:lnTo>
                    <a:pt x="858090" y="339215"/>
                  </a:lnTo>
                  <a:lnTo>
                    <a:pt x="819030" y="366414"/>
                  </a:lnTo>
                  <a:lnTo>
                    <a:pt x="780814" y="394417"/>
                  </a:lnTo>
                  <a:lnTo>
                    <a:pt x="743446" y="423208"/>
                  </a:lnTo>
                  <a:lnTo>
                    <a:pt x="706931" y="452767"/>
                  </a:lnTo>
                  <a:lnTo>
                    <a:pt x="671274" y="483077"/>
                  </a:lnTo>
                  <a:lnTo>
                    <a:pt x="636480" y="514119"/>
                  </a:lnTo>
                  <a:lnTo>
                    <a:pt x="602553" y="545874"/>
                  </a:lnTo>
                  <a:lnTo>
                    <a:pt x="569499" y="578325"/>
                  </a:lnTo>
                  <a:lnTo>
                    <a:pt x="537323" y="611453"/>
                  </a:lnTo>
                  <a:lnTo>
                    <a:pt x="506030" y="645239"/>
                  </a:lnTo>
                  <a:lnTo>
                    <a:pt x="475624" y="679666"/>
                  </a:lnTo>
                  <a:lnTo>
                    <a:pt x="446110" y="714716"/>
                  </a:lnTo>
                  <a:lnTo>
                    <a:pt x="417494" y="750369"/>
                  </a:lnTo>
                  <a:lnTo>
                    <a:pt x="389779" y="786607"/>
                  </a:lnTo>
                  <a:lnTo>
                    <a:pt x="362972" y="823413"/>
                  </a:lnTo>
                  <a:lnTo>
                    <a:pt x="337077" y="860767"/>
                  </a:lnTo>
                  <a:lnTo>
                    <a:pt x="312099" y="898652"/>
                  </a:lnTo>
                  <a:lnTo>
                    <a:pt x="288042" y="937049"/>
                  </a:lnTo>
                  <a:lnTo>
                    <a:pt x="264913" y="975939"/>
                  </a:lnTo>
                  <a:lnTo>
                    <a:pt x="242715" y="1015306"/>
                  </a:lnTo>
                  <a:lnTo>
                    <a:pt x="221453" y="1055129"/>
                  </a:lnTo>
                  <a:lnTo>
                    <a:pt x="201133" y="1095392"/>
                  </a:lnTo>
                  <a:lnTo>
                    <a:pt x="181759" y="1136075"/>
                  </a:lnTo>
                  <a:lnTo>
                    <a:pt x="163337" y="1177160"/>
                  </a:lnTo>
                  <a:lnTo>
                    <a:pt x="145871" y="1218629"/>
                  </a:lnTo>
                  <a:lnTo>
                    <a:pt x="129365" y="1260464"/>
                  </a:lnTo>
                  <a:lnTo>
                    <a:pt x="113826" y="1302646"/>
                  </a:lnTo>
                  <a:lnTo>
                    <a:pt x="99258" y="1345156"/>
                  </a:lnTo>
                  <a:lnTo>
                    <a:pt x="85666" y="1387978"/>
                  </a:lnTo>
                  <a:lnTo>
                    <a:pt x="73054" y="1431092"/>
                  </a:lnTo>
                  <a:lnTo>
                    <a:pt x="61428" y="1474479"/>
                  </a:lnTo>
                  <a:lnTo>
                    <a:pt x="50793" y="1518123"/>
                  </a:lnTo>
                  <a:lnTo>
                    <a:pt x="41153" y="1562004"/>
                  </a:lnTo>
                  <a:lnTo>
                    <a:pt x="32513" y="1606103"/>
                  </a:lnTo>
                  <a:lnTo>
                    <a:pt x="24879" y="1650404"/>
                  </a:lnTo>
                  <a:lnTo>
                    <a:pt x="18255" y="1694886"/>
                  </a:lnTo>
                  <a:lnTo>
                    <a:pt x="12646" y="1739533"/>
                  </a:lnTo>
                  <a:lnTo>
                    <a:pt x="8057" y="1784326"/>
                  </a:lnTo>
                  <a:lnTo>
                    <a:pt x="4493" y="1829246"/>
                  </a:lnTo>
                  <a:lnTo>
                    <a:pt x="1959" y="1874275"/>
                  </a:lnTo>
                  <a:lnTo>
                    <a:pt x="459" y="1919394"/>
                  </a:lnTo>
                  <a:lnTo>
                    <a:pt x="0" y="1964586"/>
                  </a:lnTo>
                  <a:lnTo>
                    <a:pt x="584" y="2009833"/>
                  </a:lnTo>
                  <a:lnTo>
                    <a:pt x="2219" y="2055114"/>
                  </a:lnTo>
                  <a:lnTo>
                    <a:pt x="4907" y="2100414"/>
                  </a:lnTo>
                  <a:lnTo>
                    <a:pt x="8655" y="2145712"/>
                  </a:lnTo>
                  <a:lnTo>
                    <a:pt x="13467" y="2190992"/>
                  </a:lnTo>
                  <a:lnTo>
                    <a:pt x="19349" y="2236234"/>
                  </a:lnTo>
                  <a:lnTo>
                    <a:pt x="26304" y="2281420"/>
                  </a:lnTo>
                  <a:lnTo>
                    <a:pt x="34338" y="2326531"/>
                  </a:lnTo>
                  <a:lnTo>
                    <a:pt x="43456" y="2371551"/>
                  </a:lnTo>
                  <a:lnTo>
                    <a:pt x="53663" y="2416459"/>
                  </a:lnTo>
                  <a:lnTo>
                    <a:pt x="64964" y="2461239"/>
                  </a:lnTo>
                  <a:lnTo>
                    <a:pt x="77363" y="2505871"/>
                  </a:lnTo>
                  <a:lnTo>
                    <a:pt x="90866" y="2550337"/>
                  </a:lnTo>
                  <a:lnTo>
                    <a:pt x="105477" y="2594619"/>
                  </a:lnTo>
                  <a:lnTo>
                    <a:pt x="121201" y="2638699"/>
                  </a:lnTo>
                  <a:lnTo>
                    <a:pt x="138043" y="2682558"/>
                  </a:lnTo>
                  <a:lnTo>
                    <a:pt x="156009" y="2726177"/>
                  </a:lnTo>
                  <a:lnTo>
                    <a:pt x="175103" y="2769540"/>
                  </a:lnTo>
                  <a:lnTo>
                    <a:pt x="195330" y="2812627"/>
                  </a:lnTo>
                  <a:lnTo>
                    <a:pt x="216694" y="2855419"/>
                  </a:lnTo>
                  <a:lnTo>
                    <a:pt x="239201" y="2897900"/>
                  </a:lnTo>
                  <a:lnTo>
                    <a:pt x="262856" y="2940050"/>
                  </a:lnTo>
                  <a:lnTo>
                    <a:pt x="1960211" y="1959991"/>
                  </a:lnTo>
                  <a:lnTo>
                    <a:pt x="19602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071395" y="2433827"/>
              <a:ext cx="1960245" cy="2940050"/>
            </a:xfrm>
            <a:custGeom>
              <a:avLst/>
              <a:gdLst/>
              <a:ahLst/>
              <a:cxnLst/>
              <a:rect l="l" t="t" r="r" b="b"/>
              <a:pathLst>
                <a:path w="1960245" h="2940050">
                  <a:moveTo>
                    <a:pt x="262856" y="2940050"/>
                  </a:moveTo>
                  <a:lnTo>
                    <a:pt x="239201" y="2897900"/>
                  </a:lnTo>
                  <a:lnTo>
                    <a:pt x="216694" y="2855419"/>
                  </a:lnTo>
                  <a:lnTo>
                    <a:pt x="195330" y="2812627"/>
                  </a:lnTo>
                  <a:lnTo>
                    <a:pt x="175103" y="2769540"/>
                  </a:lnTo>
                  <a:lnTo>
                    <a:pt x="156009" y="2726177"/>
                  </a:lnTo>
                  <a:lnTo>
                    <a:pt x="138043" y="2682558"/>
                  </a:lnTo>
                  <a:lnTo>
                    <a:pt x="121201" y="2638699"/>
                  </a:lnTo>
                  <a:lnTo>
                    <a:pt x="105477" y="2594619"/>
                  </a:lnTo>
                  <a:lnTo>
                    <a:pt x="90866" y="2550337"/>
                  </a:lnTo>
                  <a:lnTo>
                    <a:pt x="77363" y="2505871"/>
                  </a:lnTo>
                  <a:lnTo>
                    <a:pt x="64964" y="2461239"/>
                  </a:lnTo>
                  <a:lnTo>
                    <a:pt x="53663" y="2416459"/>
                  </a:lnTo>
                  <a:lnTo>
                    <a:pt x="43456" y="2371551"/>
                  </a:lnTo>
                  <a:lnTo>
                    <a:pt x="34338" y="2326531"/>
                  </a:lnTo>
                  <a:lnTo>
                    <a:pt x="26304" y="2281420"/>
                  </a:lnTo>
                  <a:lnTo>
                    <a:pt x="19349" y="2236234"/>
                  </a:lnTo>
                  <a:lnTo>
                    <a:pt x="13467" y="2190992"/>
                  </a:lnTo>
                  <a:lnTo>
                    <a:pt x="8655" y="2145712"/>
                  </a:lnTo>
                  <a:lnTo>
                    <a:pt x="4907" y="2100414"/>
                  </a:lnTo>
                  <a:lnTo>
                    <a:pt x="2219" y="2055114"/>
                  </a:lnTo>
                  <a:lnTo>
                    <a:pt x="584" y="2009833"/>
                  </a:lnTo>
                  <a:lnTo>
                    <a:pt x="0" y="1964586"/>
                  </a:lnTo>
                  <a:lnTo>
                    <a:pt x="459" y="1919394"/>
                  </a:lnTo>
                  <a:lnTo>
                    <a:pt x="1959" y="1874275"/>
                  </a:lnTo>
                  <a:lnTo>
                    <a:pt x="4493" y="1829246"/>
                  </a:lnTo>
                  <a:lnTo>
                    <a:pt x="8057" y="1784326"/>
                  </a:lnTo>
                  <a:lnTo>
                    <a:pt x="12646" y="1739533"/>
                  </a:lnTo>
                  <a:lnTo>
                    <a:pt x="18255" y="1694886"/>
                  </a:lnTo>
                  <a:lnTo>
                    <a:pt x="24879" y="1650404"/>
                  </a:lnTo>
                  <a:lnTo>
                    <a:pt x="32513" y="1606103"/>
                  </a:lnTo>
                  <a:lnTo>
                    <a:pt x="41153" y="1562004"/>
                  </a:lnTo>
                  <a:lnTo>
                    <a:pt x="50793" y="1518123"/>
                  </a:lnTo>
                  <a:lnTo>
                    <a:pt x="61428" y="1474479"/>
                  </a:lnTo>
                  <a:lnTo>
                    <a:pt x="73054" y="1431092"/>
                  </a:lnTo>
                  <a:lnTo>
                    <a:pt x="85666" y="1387978"/>
                  </a:lnTo>
                  <a:lnTo>
                    <a:pt x="99258" y="1345156"/>
                  </a:lnTo>
                  <a:lnTo>
                    <a:pt x="113826" y="1302646"/>
                  </a:lnTo>
                  <a:lnTo>
                    <a:pt x="129365" y="1260464"/>
                  </a:lnTo>
                  <a:lnTo>
                    <a:pt x="145871" y="1218629"/>
                  </a:lnTo>
                  <a:lnTo>
                    <a:pt x="163337" y="1177160"/>
                  </a:lnTo>
                  <a:lnTo>
                    <a:pt x="181759" y="1136075"/>
                  </a:lnTo>
                  <a:lnTo>
                    <a:pt x="201133" y="1095392"/>
                  </a:lnTo>
                  <a:lnTo>
                    <a:pt x="221453" y="1055129"/>
                  </a:lnTo>
                  <a:lnTo>
                    <a:pt x="242715" y="1015306"/>
                  </a:lnTo>
                  <a:lnTo>
                    <a:pt x="264913" y="975939"/>
                  </a:lnTo>
                  <a:lnTo>
                    <a:pt x="288042" y="937049"/>
                  </a:lnTo>
                  <a:lnTo>
                    <a:pt x="312099" y="898652"/>
                  </a:lnTo>
                  <a:lnTo>
                    <a:pt x="337077" y="860767"/>
                  </a:lnTo>
                  <a:lnTo>
                    <a:pt x="362972" y="823413"/>
                  </a:lnTo>
                  <a:lnTo>
                    <a:pt x="389779" y="786607"/>
                  </a:lnTo>
                  <a:lnTo>
                    <a:pt x="417494" y="750369"/>
                  </a:lnTo>
                  <a:lnTo>
                    <a:pt x="446110" y="714716"/>
                  </a:lnTo>
                  <a:lnTo>
                    <a:pt x="475624" y="679666"/>
                  </a:lnTo>
                  <a:lnTo>
                    <a:pt x="506030" y="645239"/>
                  </a:lnTo>
                  <a:lnTo>
                    <a:pt x="537323" y="611453"/>
                  </a:lnTo>
                  <a:lnTo>
                    <a:pt x="569499" y="578325"/>
                  </a:lnTo>
                  <a:lnTo>
                    <a:pt x="602553" y="545874"/>
                  </a:lnTo>
                  <a:lnTo>
                    <a:pt x="636480" y="514119"/>
                  </a:lnTo>
                  <a:lnTo>
                    <a:pt x="671274" y="483077"/>
                  </a:lnTo>
                  <a:lnTo>
                    <a:pt x="706931" y="452767"/>
                  </a:lnTo>
                  <a:lnTo>
                    <a:pt x="743446" y="423208"/>
                  </a:lnTo>
                  <a:lnTo>
                    <a:pt x="780814" y="394417"/>
                  </a:lnTo>
                  <a:lnTo>
                    <a:pt x="819030" y="366414"/>
                  </a:lnTo>
                  <a:lnTo>
                    <a:pt x="858090" y="339215"/>
                  </a:lnTo>
                  <a:lnTo>
                    <a:pt x="897988" y="312841"/>
                  </a:lnTo>
                  <a:lnTo>
                    <a:pt x="938719" y="287308"/>
                  </a:lnTo>
                  <a:lnTo>
                    <a:pt x="980279" y="262636"/>
                  </a:lnTo>
                  <a:lnTo>
                    <a:pt x="1025266" y="237453"/>
                  </a:lnTo>
                  <a:lnTo>
                    <a:pt x="1070828" y="213496"/>
                  </a:lnTo>
                  <a:lnTo>
                    <a:pt x="1116939" y="190773"/>
                  </a:lnTo>
                  <a:lnTo>
                    <a:pt x="1163574" y="169289"/>
                  </a:lnTo>
                  <a:lnTo>
                    <a:pt x="1210707" y="149054"/>
                  </a:lnTo>
                  <a:lnTo>
                    <a:pt x="1258313" y="130073"/>
                  </a:lnTo>
                  <a:lnTo>
                    <a:pt x="1306366" y="112353"/>
                  </a:lnTo>
                  <a:lnTo>
                    <a:pt x="1354842" y="95902"/>
                  </a:lnTo>
                  <a:lnTo>
                    <a:pt x="1403714" y="80726"/>
                  </a:lnTo>
                  <a:lnTo>
                    <a:pt x="1452958" y="66833"/>
                  </a:lnTo>
                  <a:lnTo>
                    <a:pt x="1502547" y="54230"/>
                  </a:lnTo>
                  <a:lnTo>
                    <a:pt x="1552456" y="42923"/>
                  </a:lnTo>
                  <a:lnTo>
                    <a:pt x="1602660" y="32921"/>
                  </a:lnTo>
                  <a:lnTo>
                    <a:pt x="1653134" y="24229"/>
                  </a:lnTo>
                  <a:lnTo>
                    <a:pt x="1703852" y="16855"/>
                  </a:lnTo>
                  <a:lnTo>
                    <a:pt x="1754788" y="10806"/>
                  </a:lnTo>
                  <a:lnTo>
                    <a:pt x="1805918" y="6089"/>
                  </a:lnTo>
                  <a:lnTo>
                    <a:pt x="1857215" y="2710"/>
                  </a:lnTo>
                  <a:lnTo>
                    <a:pt x="1908655" y="678"/>
                  </a:lnTo>
                  <a:lnTo>
                    <a:pt x="1960211" y="0"/>
                  </a:lnTo>
                  <a:lnTo>
                    <a:pt x="1960211" y="1959991"/>
                  </a:lnTo>
                  <a:lnTo>
                    <a:pt x="262856" y="29400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593205" y="3187700"/>
            <a:ext cx="1127125" cy="13182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 indent="1905">
              <a:lnSpc>
                <a:spcPct val="101299"/>
              </a:lnSpc>
              <a:spcBef>
                <a:spcPts val="65"/>
              </a:spcBef>
            </a:pP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Reducir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la</a:t>
            </a:r>
            <a:r>
              <a:rPr dirty="0" sz="2100" spc="-85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huella </a:t>
            </a:r>
            <a:r>
              <a:rPr dirty="0" sz="2100" spc="-57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de </a:t>
            </a:r>
            <a:r>
              <a:rPr dirty="0" sz="2100">
                <a:solidFill>
                  <a:srgbClr val="FFFFFF"/>
                </a:solidFill>
                <a:latin typeface="Segoe UI Black"/>
                <a:cs typeface="Segoe UI Black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Segoe UI Black"/>
                <a:cs typeface="Segoe UI Black"/>
              </a:rPr>
              <a:t>carbono</a:t>
            </a:r>
            <a:endParaRPr sz="2100">
              <a:latin typeface="Segoe UI Black"/>
              <a:cs typeface="Segoe UI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34850" cy="6870700"/>
            <a:chOff x="0" y="0"/>
            <a:chExt cx="1213485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6A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0340" y="0"/>
              <a:ext cx="8144509" cy="6858000"/>
            </a:xfrm>
            <a:custGeom>
              <a:avLst/>
              <a:gdLst/>
              <a:ahLst/>
              <a:cxnLst/>
              <a:rect l="l" t="t" r="r" b="b"/>
              <a:pathLst>
                <a:path w="8144509" h="6858000">
                  <a:moveTo>
                    <a:pt x="81445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44509" y="685800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067" y="54990"/>
            <a:ext cx="269176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Perspectivas </a:t>
            </a:r>
            <a:r>
              <a:rPr dirty="0" spc="5"/>
              <a:t> </a:t>
            </a:r>
            <a:r>
              <a:rPr dirty="0" spc="-5"/>
              <a:t>de la </a:t>
            </a:r>
            <a:r>
              <a:rPr dirty="0"/>
              <a:t> </a:t>
            </a:r>
            <a:r>
              <a:rPr dirty="0" spc="-5"/>
              <a:t>investi</a:t>
            </a:r>
            <a:r>
              <a:rPr dirty="0" spc="-10"/>
              <a:t>g</a:t>
            </a:r>
            <a:r>
              <a:rPr dirty="0" spc="-5"/>
              <a:t>ación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484623" y="1285621"/>
            <a:ext cx="1558290" cy="4317365"/>
            <a:chOff x="4484623" y="1285621"/>
            <a:chExt cx="1558290" cy="43173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117" y="1285621"/>
              <a:ext cx="1542541" cy="15298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4623" y="4131500"/>
              <a:ext cx="1522602" cy="14709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119366" y="350646"/>
            <a:ext cx="2744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Segoe UI Black"/>
                <a:cs typeface="Segoe UI Black"/>
              </a:rPr>
              <a:t>Ciudadanía</a:t>
            </a:r>
            <a:r>
              <a:rPr dirty="0" sz="2400" spc="-6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Global</a:t>
            </a:r>
            <a:endParaRPr sz="24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2932" y="6460864"/>
            <a:ext cx="261620" cy="3657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5596" y="1200658"/>
            <a:ext cx="5522595" cy="4356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Segoe UI"/>
                <a:cs typeface="Segoe UI"/>
              </a:rPr>
              <a:t>Aproximación</a:t>
            </a:r>
            <a:r>
              <a:rPr dirty="0" sz="1800" spc="-5" b="1">
                <a:latin typeface="Segoe UI"/>
                <a:cs typeface="Segoe UI"/>
              </a:rPr>
              <a:t> que</a:t>
            </a:r>
            <a:r>
              <a:rPr dirty="0" sz="1800" spc="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sustenta </a:t>
            </a:r>
            <a:r>
              <a:rPr dirty="0" sz="1800" b="1">
                <a:latin typeface="Segoe UI"/>
                <a:cs typeface="Segoe UI"/>
              </a:rPr>
              <a:t>la idea de </a:t>
            </a:r>
            <a:r>
              <a:rPr dirty="0" sz="1800" spc="-5" b="1">
                <a:latin typeface="Segoe UI"/>
                <a:cs typeface="Segoe UI"/>
              </a:rPr>
              <a:t>que</a:t>
            </a:r>
            <a:r>
              <a:rPr dirty="0" sz="1800" spc="484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todas </a:t>
            </a:r>
            <a:r>
              <a:rPr dirty="0" sz="1800" spc="-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las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personas,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organizaciones</a:t>
            </a:r>
            <a:r>
              <a:rPr dirty="0" sz="1800" b="1">
                <a:latin typeface="Segoe UI"/>
                <a:cs typeface="Segoe UI"/>
              </a:rPr>
              <a:t> e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instituciones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debemos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tomar</a:t>
            </a:r>
            <a:r>
              <a:rPr dirty="0" sz="1800" b="1">
                <a:latin typeface="Segoe UI"/>
                <a:cs typeface="Segoe UI"/>
              </a:rPr>
              <a:t> parte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activa</a:t>
            </a:r>
            <a:r>
              <a:rPr dirty="0" sz="1800" spc="-5" b="1">
                <a:latin typeface="Segoe UI"/>
                <a:cs typeface="Segoe UI"/>
              </a:rPr>
              <a:t> en</a:t>
            </a:r>
            <a:r>
              <a:rPr dirty="0" sz="1800" b="1">
                <a:latin typeface="Segoe UI"/>
                <a:cs typeface="Segoe UI"/>
              </a:rPr>
              <a:t> los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procesos</a:t>
            </a:r>
            <a:r>
              <a:rPr dirty="0" sz="1800" b="1">
                <a:latin typeface="Segoe UI"/>
                <a:cs typeface="Segoe UI"/>
              </a:rPr>
              <a:t> de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transformación</a:t>
            </a:r>
            <a:r>
              <a:rPr dirty="0" sz="1800" b="1">
                <a:latin typeface="Segoe UI"/>
                <a:cs typeface="Segoe UI"/>
              </a:rPr>
              <a:t> social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que</a:t>
            </a:r>
            <a:r>
              <a:rPr dirty="0" sz="1800" b="1">
                <a:latin typeface="Segoe UI"/>
                <a:cs typeface="Segoe UI"/>
              </a:rPr>
              <a:t> nos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conduzcan</a:t>
            </a:r>
            <a:r>
              <a:rPr dirty="0" sz="1800" b="1">
                <a:latin typeface="Segoe UI"/>
                <a:cs typeface="Segoe UI"/>
              </a:rPr>
              <a:t> a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un </a:t>
            </a:r>
            <a:r>
              <a:rPr dirty="0" sz="1800" spc="-5" b="1">
                <a:latin typeface="Segoe UI"/>
                <a:cs typeface="Segoe UI"/>
              </a:rPr>
              <a:t> modelo justo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equitativo </a:t>
            </a:r>
            <a:r>
              <a:rPr dirty="0" sz="1800" spc="-10" b="1">
                <a:latin typeface="Segoe UI"/>
                <a:cs typeface="Segoe UI"/>
              </a:rPr>
              <a:t>basado </a:t>
            </a:r>
            <a:r>
              <a:rPr dirty="0" sz="1800" spc="-5" b="1">
                <a:latin typeface="Segoe UI"/>
                <a:cs typeface="Segoe UI"/>
              </a:rPr>
              <a:t>en el respeto </a:t>
            </a:r>
            <a:r>
              <a:rPr dirty="0" sz="1800" b="1">
                <a:latin typeface="Segoe UI"/>
                <a:cs typeface="Segoe UI"/>
              </a:rPr>
              <a:t>de 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la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diversidad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la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dignidad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humanas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Segoe UI"/>
              <a:cs typeface="Segoe UI"/>
            </a:endParaRPr>
          </a:p>
          <a:p>
            <a:pPr algn="ctr" marR="316230">
              <a:lnSpc>
                <a:spcPct val="100000"/>
              </a:lnSpc>
            </a:pPr>
            <a:r>
              <a:rPr dirty="0" sz="2400">
                <a:latin typeface="Segoe UI Black"/>
                <a:cs typeface="Segoe UI Black"/>
              </a:rPr>
              <a:t>Agenda</a:t>
            </a:r>
            <a:r>
              <a:rPr dirty="0" sz="2400" spc="-25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2030:</a:t>
            </a:r>
            <a:r>
              <a:rPr dirty="0" sz="2400" spc="-3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ODS</a:t>
            </a:r>
            <a:r>
              <a:rPr dirty="0" sz="2400" spc="-20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7</a:t>
            </a:r>
            <a:endParaRPr sz="2400">
              <a:latin typeface="Segoe UI Black"/>
              <a:cs typeface="Segoe UI Black"/>
            </a:endParaRPr>
          </a:p>
          <a:p>
            <a:pPr algn="just" marL="96520" marR="99060">
              <a:lnSpc>
                <a:spcPct val="100000"/>
              </a:lnSpc>
              <a:spcBef>
                <a:spcPts val="1220"/>
              </a:spcBef>
            </a:pPr>
            <a:r>
              <a:rPr dirty="0" sz="1800" spc="-5" b="1">
                <a:latin typeface="Segoe UI"/>
                <a:cs typeface="Segoe UI"/>
              </a:rPr>
              <a:t>Objetivo</a:t>
            </a:r>
            <a:r>
              <a:rPr dirty="0" sz="1800" spc="204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de</a:t>
            </a:r>
            <a:r>
              <a:rPr dirty="0" sz="1800" spc="2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Desarrollo</a:t>
            </a:r>
            <a:r>
              <a:rPr dirty="0" sz="1800" spc="229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Sostenible</a:t>
            </a:r>
            <a:r>
              <a:rPr dirty="0" sz="1800" spc="2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(ODS)</a:t>
            </a:r>
            <a:r>
              <a:rPr dirty="0" sz="1800" spc="20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que,</a:t>
            </a:r>
            <a:r>
              <a:rPr dirty="0" sz="1800" spc="2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el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marco</a:t>
            </a:r>
            <a:r>
              <a:rPr dirty="0" sz="1800" b="1">
                <a:latin typeface="Segoe UI"/>
                <a:cs typeface="Segoe UI"/>
              </a:rPr>
              <a:t> de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la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Agenda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para</a:t>
            </a:r>
            <a:r>
              <a:rPr dirty="0" sz="1800" spc="-5" b="1">
                <a:latin typeface="Segoe UI"/>
                <a:cs typeface="Segoe UI"/>
              </a:rPr>
              <a:t> el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Desarrollo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Sostenible</a:t>
            </a:r>
            <a:r>
              <a:rPr dirty="0" sz="1800" spc="28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2030</a:t>
            </a:r>
            <a:r>
              <a:rPr dirty="0" sz="1800" spc="28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de</a:t>
            </a:r>
            <a:r>
              <a:rPr dirty="0" sz="1800" spc="29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la</a:t>
            </a:r>
            <a:r>
              <a:rPr dirty="0" sz="1800" spc="29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ONU,</a:t>
            </a:r>
            <a:r>
              <a:rPr dirty="0" sz="1800" spc="29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defiende</a:t>
            </a:r>
            <a:r>
              <a:rPr dirty="0" sz="1800" spc="29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garantizar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el acceso </a:t>
            </a:r>
            <a:r>
              <a:rPr dirty="0" sz="1800" b="1">
                <a:latin typeface="Segoe UI"/>
                <a:cs typeface="Segoe UI"/>
              </a:rPr>
              <a:t>a </a:t>
            </a:r>
            <a:r>
              <a:rPr dirty="0" sz="1800" spc="-5" b="1">
                <a:latin typeface="Segoe UI"/>
                <a:cs typeface="Segoe UI"/>
              </a:rPr>
              <a:t>unos </a:t>
            </a:r>
            <a:r>
              <a:rPr dirty="0" sz="1800" spc="5" b="1">
                <a:latin typeface="Segoe UI"/>
                <a:cs typeface="Segoe UI"/>
              </a:rPr>
              <a:t>servicios </a:t>
            </a:r>
            <a:r>
              <a:rPr dirty="0" sz="1800" spc="-5" b="1">
                <a:latin typeface="Segoe UI"/>
                <a:cs typeface="Segoe UI"/>
              </a:rPr>
              <a:t>energéticos </a:t>
            </a:r>
            <a:r>
              <a:rPr dirty="0" sz="1800" spc="-10" b="1">
                <a:latin typeface="Segoe UI"/>
                <a:cs typeface="Segoe UI"/>
              </a:rPr>
              <a:t>asequibles, </a:t>
            </a:r>
            <a:r>
              <a:rPr dirty="0" sz="1800" spc="-5" b="1">
                <a:latin typeface="Segoe UI"/>
                <a:cs typeface="Segoe UI"/>
              </a:rPr>
              <a:t> fiables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-5" b="1">
                <a:latin typeface="Segoe UI"/>
                <a:cs typeface="Segoe UI"/>
              </a:rPr>
              <a:t> sostenibles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para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todas</a:t>
            </a:r>
            <a:r>
              <a:rPr dirty="0" sz="1800" b="1">
                <a:latin typeface="Segoe UI"/>
                <a:cs typeface="Segoe UI"/>
              </a:rPr>
              <a:t> las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personas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25300" cy="6870700"/>
            <a:chOff x="0" y="0"/>
            <a:chExt cx="119253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7877809" cy="6858000"/>
            </a:xfrm>
            <a:custGeom>
              <a:avLst/>
              <a:gdLst/>
              <a:ahLst/>
              <a:cxnLst/>
              <a:rect l="l" t="t" r="r" b="b"/>
              <a:pathLst>
                <a:path w="7877809" h="6858000">
                  <a:moveTo>
                    <a:pt x="78778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77809" y="6858000"/>
                  </a:lnTo>
                  <a:lnTo>
                    <a:pt x="7877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51372" y="203707"/>
            <a:ext cx="472249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Segoe UI"/>
                <a:cs typeface="Segoe UI"/>
              </a:rPr>
              <a:t>Balance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de</a:t>
            </a:r>
            <a:r>
              <a:rPr dirty="0" sz="3200" spc="-1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las</a:t>
            </a:r>
            <a:r>
              <a:rPr dirty="0" sz="3200" b="1">
                <a:latin typeface="Segoe UI"/>
                <a:cs typeface="Segoe UI"/>
              </a:rPr>
              <a:t> </a:t>
            </a:r>
            <a:r>
              <a:rPr dirty="0" sz="3200" spc="-5" b="1">
                <a:latin typeface="Segoe UI"/>
                <a:cs typeface="Segoe UI"/>
              </a:rPr>
              <a:t>iniciativas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1957" y="1730120"/>
            <a:ext cx="616839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5016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Están abiertas </a:t>
            </a:r>
            <a:r>
              <a:rPr dirty="0" sz="1600" spc="-5">
                <a:latin typeface="Segoe UI Black"/>
                <a:cs typeface="Segoe UI Black"/>
              </a:rPr>
              <a:t>a la </a:t>
            </a:r>
            <a:r>
              <a:rPr dirty="0" sz="1600" spc="-10">
                <a:latin typeface="Segoe UI Black"/>
                <a:cs typeface="Segoe UI Black"/>
              </a:rPr>
              <a:t>participación </a:t>
            </a:r>
            <a:r>
              <a:rPr dirty="0" sz="1600" spc="-5">
                <a:latin typeface="Segoe UI Black"/>
                <a:cs typeface="Segoe UI Black"/>
              </a:rPr>
              <a:t>sin </a:t>
            </a:r>
            <a:r>
              <a:rPr dirty="0" sz="1600" spc="-10">
                <a:latin typeface="Segoe UI Black"/>
                <a:cs typeface="Segoe UI Black"/>
              </a:rPr>
              <a:t>que existan restricciones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relevantes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 spc="-10">
                <a:latin typeface="Segoe UI Black"/>
                <a:cs typeface="Segoe UI Black"/>
              </a:rPr>
              <a:t>reflejan </a:t>
            </a:r>
            <a:r>
              <a:rPr dirty="0" sz="1600" spc="-5">
                <a:latin typeface="Segoe UI Black"/>
                <a:cs typeface="Segoe UI Black"/>
              </a:rPr>
              <a:t>la </a:t>
            </a:r>
            <a:r>
              <a:rPr dirty="0" sz="1600" spc="-10">
                <a:latin typeface="Segoe UI Black"/>
                <a:cs typeface="Segoe UI Black"/>
              </a:rPr>
              <a:t>presencia </a:t>
            </a:r>
            <a:r>
              <a:rPr dirty="0" sz="1600" spc="-5">
                <a:latin typeface="Segoe UI Black"/>
                <a:cs typeface="Segoe UI Black"/>
              </a:rPr>
              <a:t>de </a:t>
            </a:r>
            <a:r>
              <a:rPr dirty="0" sz="1600" spc="-10">
                <a:latin typeface="Segoe UI Black"/>
                <a:cs typeface="Segoe UI Black"/>
              </a:rPr>
              <a:t>agentes </a:t>
            </a:r>
            <a:r>
              <a:rPr dirty="0" sz="1600" spc="-5">
                <a:latin typeface="Segoe UI Black"/>
                <a:cs typeface="Segoe UI Black"/>
              </a:rPr>
              <a:t>clave </a:t>
            </a:r>
            <a:r>
              <a:rPr dirty="0" sz="1600" spc="-10">
                <a:latin typeface="Segoe UI Black"/>
                <a:cs typeface="Segoe UI Black"/>
              </a:rPr>
              <a:t>en </a:t>
            </a:r>
            <a:r>
              <a:rPr dirty="0" sz="1600" spc="-5">
                <a:latin typeface="Segoe UI Black"/>
                <a:cs typeface="Segoe UI Black"/>
              </a:rPr>
              <a:t>su </a:t>
            </a:r>
            <a:r>
              <a:rPr dirty="0" sz="1600" spc="-10">
                <a:latin typeface="Segoe UI Black"/>
                <a:cs typeface="Segoe UI Black"/>
              </a:rPr>
              <a:t>toma </a:t>
            </a:r>
            <a:r>
              <a:rPr dirty="0" sz="1600" spc="-5">
                <a:latin typeface="Segoe UI Black"/>
                <a:cs typeface="Segoe UI Black"/>
              </a:rPr>
              <a:t> de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decisiones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que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realiza,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además,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manera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democrática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5880" y="3455670"/>
            <a:ext cx="60115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El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alcance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participación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sido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dispar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asociado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 la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toma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consciencia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sus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participantes,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al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fomento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espíritu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crítico</a:t>
            </a:r>
            <a:r>
              <a:rPr dirty="0" sz="1600" spc="-5">
                <a:latin typeface="Segoe UI Black"/>
                <a:cs typeface="Segoe UI Black"/>
              </a:rPr>
              <a:t> y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promoción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3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competencias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69889" y="5424017"/>
            <a:ext cx="595884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90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Promueven</a:t>
            </a:r>
            <a:r>
              <a:rPr dirty="0" sz="1600" spc="6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derechos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humanos</a:t>
            </a:r>
            <a:r>
              <a:rPr dirty="0" sz="1600" spc="6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desde</a:t>
            </a:r>
            <a:r>
              <a:rPr dirty="0" sz="1600" spc="4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 i="1">
                <a:latin typeface="Segoe UI Black"/>
                <a:cs typeface="Segoe UI Black"/>
              </a:rPr>
              <a:t>reframe</a:t>
            </a:r>
            <a:r>
              <a:rPr dirty="0" sz="1600" i="1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o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cambio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marco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lo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energético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su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re-incrustación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vida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cotidiana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como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derecho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conexión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capacidad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para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participar</a:t>
            </a:r>
            <a:r>
              <a:rPr dirty="0" sz="1600" spc="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del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debate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64405" y="1643748"/>
            <a:ext cx="1187450" cy="2938145"/>
            <a:chOff x="4264405" y="1643748"/>
            <a:chExt cx="1187450" cy="29381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3582" y="1643748"/>
              <a:ext cx="1061732" cy="10617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4405" y="3290823"/>
              <a:ext cx="1186865" cy="129057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50563" y="5197703"/>
            <a:ext cx="1270253" cy="122435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25300" cy="6870700"/>
            <a:chOff x="0" y="0"/>
            <a:chExt cx="119253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7877809" cy="6858000"/>
            </a:xfrm>
            <a:custGeom>
              <a:avLst/>
              <a:gdLst/>
              <a:ahLst/>
              <a:cxnLst/>
              <a:rect l="l" t="t" r="r" b="b"/>
              <a:pathLst>
                <a:path w="7877809" h="6858000">
                  <a:moveTo>
                    <a:pt x="78778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77809" y="6858000"/>
                  </a:lnTo>
                  <a:lnTo>
                    <a:pt x="7877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78248" y="205231"/>
            <a:ext cx="7634605" cy="1914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latin typeface="Segoe UI"/>
                <a:cs typeface="Segoe UI"/>
              </a:rPr>
              <a:t>Posibilidades</a:t>
            </a:r>
            <a:r>
              <a:rPr dirty="0" sz="2800" spc="6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locales</a:t>
            </a:r>
            <a:r>
              <a:rPr dirty="0" sz="2800" spc="5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de</a:t>
            </a:r>
            <a:r>
              <a:rPr dirty="0" sz="2800" spc="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políticas</a:t>
            </a:r>
            <a:r>
              <a:rPr dirty="0" sz="2800" spc="70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energéticas</a:t>
            </a:r>
            <a:endParaRPr sz="2800">
              <a:latin typeface="Segoe UI"/>
              <a:cs typeface="Segoe UI"/>
            </a:endParaRPr>
          </a:p>
          <a:p>
            <a:pPr algn="ctr" marL="76200" marR="5080">
              <a:lnSpc>
                <a:spcPct val="100000"/>
              </a:lnSpc>
              <a:spcBef>
                <a:spcPts val="2870"/>
              </a:spcBef>
            </a:pP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participación</a:t>
            </a:r>
            <a:r>
              <a:rPr dirty="0" sz="1800" spc="-5">
                <a:latin typeface="Segoe UI Black"/>
                <a:cs typeface="Segoe UI Black"/>
              </a:rPr>
              <a:t> de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ciudadanía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para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cumplir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con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ODS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7</a:t>
            </a:r>
            <a:r>
              <a:rPr dirty="0" sz="1800" spc="-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facilita </a:t>
            </a:r>
            <a:r>
              <a:rPr dirty="0" sz="1800" spc="-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 </a:t>
            </a:r>
            <a:r>
              <a:rPr dirty="0" sz="1800" spc="-5">
                <a:latin typeface="Segoe UI Black"/>
                <a:cs typeface="Segoe UI Black"/>
              </a:rPr>
              <a:t>potencia el cambio de </a:t>
            </a:r>
            <a:r>
              <a:rPr dirty="0" sz="1800">
                <a:latin typeface="Segoe UI Black"/>
                <a:cs typeface="Segoe UI Black"/>
              </a:rPr>
              <a:t>un </a:t>
            </a:r>
            <a:r>
              <a:rPr dirty="0" sz="1800" spc="-5">
                <a:latin typeface="Segoe UI Black"/>
                <a:cs typeface="Segoe UI Black"/>
              </a:rPr>
              <a:t>modelo energético excluyente,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insostenible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vulnerable.</a:t>
            </a:r>
            <a:r>
              <a:rPr dirty="0" sz="1800">
                <a:latin typeface="Segoe UI Black"/>
                <a:cs typeface="Segoe UI Black"/>
              </a:rPr>
              <a:t> El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rol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las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entidades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locales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cada </a:t>
            </a:r>
            <a:r>
              <a:rPr dirty="0" sz="1800">
                <a:latin typeface="Segoe UI Black"/>
                <a:cs typeface="Segoe UI Black"/>
              </a:rPr>
              <a:t>vez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más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reconocido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 </a:t>
            </a:r>
            <a:r>
              <a:rPr dirty="0" sz="1800" spc="-5">
                <a:latin typeface="Segoe UI Black"/>
                <a:cs typeface="Segoe UI Black"/>
              </a:rPr>
              <a:t>comprende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estas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tipologías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actuación</a:t>
            </a:r>
            <a:endParaRPr sz="1800">
              <a:latin typeface="Segoe UI Black"/>
              <a:cs typeface="Segoe UI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42765" y="2594721"/>
            <a:ext cx="7658734" cy="3391535"/>
            <a:chOff x="4342765" y="2594721"/>
            <a:chExt cx="7658734" cy="33915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846" y="2594721"/>
              <a:ext cx="7645654" cy="24006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42765" y="5193487"/>
              <a:ext cx="56515" cy="792480"/>
            </a:xfrm>
            <a:custGeom>
              <a:avLst/>
              <a:gdLst/>
              <a:ahLst/>
              <a:cxnLst/>
              <a:rect l="l" t="t" r="r" b="b"/>
              <a:pathLst>
                <a:path w="56514" h="792479">
                  <a:moveTo>
                    <a:pt x="56287" y="0"/>
                  </a:moveTo>
                  <a:lnTo>
                    <a:pt x="0" y="0"/>
                  </a:lnTo>
                  <a:lnTo>
                    <a:pt x="0" y="792314"/>
                  </a:lnTo>
                  <a:lnTo>
                    <a:pt x="56287" y="792314"/>
                  </a:lnTo>
                  <a:lnTo>
                    <a:pt x="562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522470" y="5264911"/>
            <a:ext cx="11525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egoe UI Black"/>
                <a:cs typeface="Segoe UI Black"/>
              </a:rPr>
              <a:t>Pl</a:t>
            </a:r>
            <a:r>
              <a:rPr dirty="0" sz="1400" spc="5">
                <a:latin typeface="Segoe UI Black"/>
                <a:cs typeface="Segoe UI Black"/>
              </a:rPr>
              <a:t>a</a:t>
            </a:r>
            <a:r>
              <a:rPr dirty="0" sz="1400">
                <a:latin typeface="Segoe UI Black"/>
                <a:cs typeface="Segoe UI Black"/>
              </a:rPr>
              <a:t>ni</a:t>
            </a:r>
            <a:r>
              <a:rPr dirty="0" sz="1400" spc="-10">
                <a:latin typeface="Segoe UI Black"/>
                <a:cs typeface="Segoe UI Black"/>
              </a:rPr>
              <a:t>f</a:t>
            </a:r>
            <a:r>
              <a:rPr dirty="0" sz="1400" spc="-5">
                <a:latin typeface="Segoe UI Black"/>
                <a:cs typeface="Segoe UI Black"/>
              </a:rPr>
              <a:t>ic</a:t>
            </a:r>
            <a:r>
              <a:rPr dirty="0" sz="1400">
                <a:latin typeface="Segoe UI Black"/>
                <a:cs typeface="Segoe UI Black"/>
              </a:rPr>
              <a:t>a</a:t>
            </a:r>
            <a:r>
              <a:rPr dirty="0" sz="1400" spc="-5">
                <a:latin typeface="Segoe UI Black"/>
                <a:cs typeface="Segoe UI Black"/>
              </a:rPr>
              <a:t>ción  </a:t>
            </a:r>
            <a:r>
              <a:rPr dirty="0" sz="1400">
                <a:latin typeface="Segoe UI Black"/>
                <a:cs typeface="Segoe UI Black"/>
              </a:rPr>
              <a:t>energética</a:t>
            </a:r>
            <a:endParaRPr sz="14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1846" y="5264911"/>
            <a:ext cx="106616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Segoe UI Black"/>
                <a:cs typeface="Segoe UI Black"/>
              </a:rPr>
              <a:t>Fomento</a:t>
            </a:r>
            <a:r>
              <a:rPr dirty="0" sz="1400" spc="-70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de </a:t>
            </a:r>
            <a:r>
              <a:rPr dirty="0" sz="1400" spc="-380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las</a:t>
            </a:r>
            <a:r>
              <a:rPr dirty="0" sz="1400" spc="-60">
                <a:latin typeface="Segoe UI Black"/>
                <a:cs typeface="Segoe UI Black"/>
              </a:rPr>
              <a:t> </a:t>
            </a:r>
            <a:r>
              <a:rPr dirty="0" sz="1400">
                <a:latin typeface="Segoe UI Black"/>
                <a:cs typeface="Segoe UI Black"/>
              </a:rPr>
              <a:t>energías </a:t>
            </a:r>
            <a:r>
              <a:rPr dirty="0" sz="1400" spc="-380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renovables</a:t>
            </a:r>
            <a:endParaRPr sz="1400">
              <a:latin typeface="Segoe UI Black"/>
              <a:cs typeface="Segoe UI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37729" y="5264911"/>
            <a:ext cx="94805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Segoe UI Black"/>
                <a:cs typeface="Segoe UI Black"/>
              </a:rPr>
              <a:t>Eficiencia </a:t>
            </a:r>
            <a:r>
              <a:rPr dirty="0" sz="1400" spc="-375">
                <a:latin typeface="Segoe UI Black"/>
                <a:cs typeface="Segoe UI Black"/>
              </a:rPr>
              <a:t> </a:t>
            </a:r>
            <a:r>
              <a:rPr dirty="0" sz="1400">
                <a:latin typeface="Segoe UI Black"/>
                <a:cs typeface="Segoe UI Black"/>
              </a:rPr>
              <a:t>energ</a:t>
            </a:r>
            <a:r>
              <a:rPr dirty="0" sz="1400" spc="5">
                <a:latin typeface="Segoe UI Black"/>
                <a:cs typeface="Segoe UI Black"/>
              </a:rPr>
              <a:t>é</a:t>
            </a:r>
            <a:r>
              <a:rPr dirty="0" sz="1400">
                <a:latin typeface="Segoe UI Black"/>
                <a:cs typeface="Segoe UI Black"/>
              </a:rPr>
              <a:t>tica</a:t>
            </a:r>
            <a:endParaRPr sz="1400">
              <a:latin typeface="Segoe UI Black"/>
              <a:cs typeface="Segoe UI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48393" y="5264911"/>
            <a:ext cx="103187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egoe UI Black"/>
                <a:cs typeface="Segoe UI Black"/>
              </a:rPr>
              <a:t>Inclusión y </a:t>
            </a:r>
            <a:r>
              <a:rPr dirty="0" sz="1400" spc="-375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d</a:t>
            </a:r>
            <a:r>
              <a:rPr dirty="0" sz="1400">
                <a:latin typeface="Segoe UI Black"/>
                <a:cs typeface="Segoe UI Black"/>
              </a:rPr>
              <a:t>e</a:t>
            </a:r>
            <a:r>
              <a:rPr dirty="0" sz="1400" spc="-5">
                <a:latin typeface="Segoe UI Black"/>
                <a:cs typeface="Segoe UI Black"/>
              </a:rPr>
              <a:t>mocracia  </a:t>
            </a:r>
            <a:r>
              <a:rPr dirty="0" sz="1400">
                <a:latin typeface="Segoe UI Black"/>
                <a:cs typeface="Segoe UI Black"/>
              </a:rPr>
              <a:t>energética</a:t>
            </a:r>
            <a:endParaRPr sz="1400">
              <a:latin typeface="Segoe UI Black"/>
              <a:cs typeface="Segoe UI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49431" y="5264911"/>
            <a:ext cx="6991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Segoe UI Black"/>
                <a:cs typeface="Segoe UI Black"/>
              </a:rPr>
              <a:t>C</a:t>
            </a:r>
            <a:r>
              <a:rPr dirty="0" sz="1400" spc="5">
                <a:latin typeface="Segoe UI Black"/>
                <a:cs typeface="Segoe UI Black"/>
              </a:rPr>
              <a:t>a</a:t>
            </a:r>
            <a:r>
              <a:rPr dirty="0" sz="1400" spc="-5">
                <a:latin typeface="Segoe UI Black"/>
                <a:cs typeface="Segoe UI Black"/>
              </a:rPr>
              <a:t>mbio  cultural</a:t>
            </a:r>
            <a:endParaRPr sz="1400">
              <a:latin typeface="Segoe UI Black"/>
              <a:cs typeface="Segoe UI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09183" y="5193487"/>
            <a:ext cx="56515" cy="792480"/>
          </a:xfrm>
          <a:custGeom>
            <a:avLst/>
            <a:gdLst/>
            <a:ahLst/>
            <a:cxnLst/>
            <a:rect l="l" t="t" r="r" b="b"/>
            <a:pathLst>
              <a:path w="56514" h="792479">
                <a:moveTo>
                  <a:pt x="56287" y="0"/>
                </a:moveTo>
                <a:lnTo>
                  <a:pt x="0" y="0"/>
                </a:lnTo>
                <a:lnTo>
                  <a:pt x="0" y="792314"/>
                </a:lnTo>
                <a:lnTo>
                  <a:pt x="56287" y="792314"/>
                </a:lnTo>
                <a:lnTo>
                  <a:pt x="56287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72171" y="5193487"/>
            <a:ext cx="56515" cy="792480"/>
          </a:xfrm>
          <a:custGeom>
            <a:avLst/>
            <a:gdLst/>
            <a:ahLst/>
            <a:cxnLst/>
            <a:rect l="l" t="t" r="r" b="b"/>
            <a:pathLst>
              <a:path w="56515" h="792479">
                <a:moveTo>
                  <a:pt x="56287" y="0"/>
                </a:moveTo>
                <a:lnTo>
                  <a:pt x="0" y="0"/>
                </a:lnTo>
                <a:lnTo>
                  <a:pt x="0" y="792314"/>
                </a:lnTo>
                <a:lnTo>
                  <a:pt x="56287" y="792314"/>
                </a:lnTo>
                <a:lnTo>
                  <a:pt x="562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18651" y="5193487"/>
            <a:ext cx="56515" cy="792480"/>
          </a:xfrm>
          <a:custGeom>
            <a:avLst/>
            <a:gdLst/>
            <a:ahLst/>
            <a:cxnLst/>
            <a:rect l="l" t="t" r="r" b="b"/>
            <a:pathLst>
              <a:path w="56515" h="792479">
                <a:moveTo>
                  <a:pt x="56287" y="0"/>
                </a:moveTo>
                <a:lnTo>
                  <a:pt x="0" y="0"/>
                </a:lnTo>
                <a:lnTo>
                  <a:pt x="0" y="792314"/>
                </a:lnTo>
                <a:lnTo>
                  <a:pt x="56287" y="792314"/>
                </a:lnTo>
                <a:lnTo>
                  <a:pt x="5628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58526" y="5193487"/>
            <a:ext cx="56515" cy="792480"/>
          </a:xfrm>
          <a:custGeom>
            <a:avLst/>
            <a:gdLst/>
            <a:ahLst/>
            <a:cxnLst/>
            <a:rect l="l" t="t" r="r" b="b"/>
            <a:pathLst>
              <a:path w="56515" h="792479">
                <a:moveTo>
                  <a:pt x="56287" y="0"/>
                </a:moveTo>
                <a:lnTo>
                  <a:pt x="0" y="0"/>
                </a:lnTo>
                <a:lnTo>
                  <a:pt x="0" y="792314"/>
                </a:lnTo>
                <a:lnTo>
                  <a:pt x="56287" y="792314"/>
                </a:lnTo>
                <a:lnTo>
                  <a:pt x="5628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25300" cy="6870700"/>
            <a:chOff x="0" y="0"/>
            <a:chExt cx="119253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7877809" cy="6858000"/>
            </a:xfrm>
            <a:custGeom>
              <a:avLst/>
              <a:gdLst/>
              <a:ahLst/>
              <a:cxnLst/>
              <a:rect l="l" t="t" r="r" b="b"/>
              <a:pathLst>
                <a:path w="7877809" h="6858000">
                  <a:moveTo>
                    <a:pt x="78778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77809" y="6858000"/>
                  </a:lnTo>
                  <a:lnTo>
                    <a:pt x="7877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09030" y="2523870"/>
            <a:ext cx="22021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Conocer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historia,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territorio,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 agentes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1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8508" y="2402458"/>
            <a:ext cx="1257300" cy="9525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20815" y="4188714"/>
            <a:ext cx="172529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Diagnosticar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conjuntamente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 </a:t>
            </a:r>
            <a:r>
              <a:rPr dirty="0" sz="1600" spc="-5">
                <a:latin typeface="Segoe UI Black"/>
                <a:cs typeface="Segoe UI Black"/>
              </a:rPr>
              <a:t>un </a:t>
            </a:r>
            <a:r>
              <a:rPr dirty="0" sz="1600" spc="-10">
                <a:latin typeface="Segoe UI Black"/>
                <a:cs typeface="Segoe UI Black"/>
              </a:rPr>
              <a:t>propósito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épico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6828" y="5630367"/>
            <a:ext cx="15322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060" marR="5080" indent="-21336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Empoderar</a:t>
            </a:r>
            <a:r>
              <a:rPr dirty="0" sz="1600" spc="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ciudadanía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3196" y="205231"/>
            <a:ext cx="7698105" cy="2433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95755" marR="167005" indent="-158369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Segoe UI"/>
                <a:cs typeface="Segoe UI"/>
              </a:rPr>
              <a:t>Diez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lecciones</a:t>
            </a:r>
            <a:r>
              <a:rPr dirty="0" sz="2800" spc="35" b="1">
                <a:latin typeface="Segoe UI"/>
                <a:cs typeface="Segoe UI"/>
              </a:rPr>
              <a:t> </a:t>
            </a:r>
            <a:r>
              <a:rPr dirty="0" sz="2800" spc="-15" b="1">
                <a:latin typeface="Segoe UI"/>
                <a:cs typeface="Segoe UI"/>
              </a:rPr>
              <a:t>para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fomentar</a:t>
            </a:r>
            <a:r>
              <a:rPr dirty="0" sz="2800" spc="4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la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participación </a:t>
            </a:r>
            <a:r>
              <a:rPr dirty="0" sz="2800" spc="-760" b="1">
                <a:latin typeface="Segoe UI"/>
                <a:cs typeface="Segoe UI"/>
              </a:rPr>
              <a:t> </a:t>
            </a:r>
            <a:r>
              <a:rPr dirty="0" sz="2800" spc="-15" b="1">
                <a:latin typeface="Segoe UI"/>
                <a:cs typeface="Segoe UI"/>
              </a:rPr>
              <a:t>para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cumplir</a:t>
            </a:r>
            <a:r>
              <a:rPr dirty="0" sz="2800" spc="3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con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el</a:t>
            </a:r>
            <a:r>
              <a:rPr dirty="0" sz="2800" spc="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ODS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7</a:t>
            </a:r>
            <a:endParaRPr sz="2800">
              <a:latin typeface="Segoe UI"/>
              <a:cs typeface="Segoe UI"/>
            </a:endParaRPr>
          </a:p>
          <a:p>
            <a:pPr algn="ctr" marL="245745" marR="508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latin typeface="Segoe UI Black"/>
                <a:cs typeface="Segoe UI Black"/>
              </a:rPr>
              <a:t>Su </a:t>
            </a:r>
            <a:r>
              <a:rPr dirty="0" sz="1800" spc="-5">
                <a:latin typeface="Segoe UI Black"/>
                <a:cs typeface="Segoe UI Black"/>
              </a:rPr>
              <a:t>objetivo es orientar las políticas locales para el establecimiento </a:t>
            </a:r>
            <a:r>
              <a:rPr dirty="0" sz="1800" spc="-49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procesos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involucren </a:t>
            </a:r>
            <a:r>
              <a:rPr dirty="0" sz="1800">
                <a:latin typeface="Segoe UI Black"/>
                <a:cs typeface="Segoe UI Black"/>
              </a:rPr>
              <a:t>e </a:t>
            </a:r>
            <a:r>
              <a:rPr dirty="0" sz="1800" spc="-5">
                <a:latin typeface="Segoe UI Black"/>
                <a:cs typeface="Segoe UI Black"/>
              </a:rPr>
              <a:t>incorporen, desde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su </a:t>
            </a:r>
            <a:r>
              <a:rPr dirty="0" sz="1800" spc="-5">
                <a:latin typeface="Segoe UI Black"/>
                <a:cs typeface="Segoe UI Black"/>
              </a:rPr>
              <a:t>diseño hasta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toma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decisiones,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a </a:t>
            </a:r>
            <a:r>
              <a:rPr dirty="0" sz="1800" spc="-5">
                <a:latin typeface="Segoe UI Black"/>
                <a:cs typeface="Segoe UI Black"/>
              </a:rPr>
              <a:t>la </a:t>
            </a:r>
            <a:r>
              <a:rPr dirty="0" sz="1800" spc="-10">
                <a:latin typeface="Segoe UI Black"/>
                <a:cs typeface="Segoe UI Black"/>
              </a:rPr>
              <a:t>ciudadanía.</a:t>
            </a:r>
            <a:endParaRPr sz="1800">
              <a:latin typeface="Segoe UI Black"/>
              <a:cs typeface="Segoe UI Black"/>
            </a:endParaRPr>
          </a:p>
          <a:p>
            <a:pPr algn="ctr" marL="5608320">
              <a:lnSpc>
                <a:spcPct val="100000"/>
              </a:lnSpc>
              <a:spcBef>
                <a:spcPts val="1050"/>
              </a:spcBef>
            </a:pPr>
            <a:r>
              <a:rPr dirty="0" sz="1600" spc="-5">
                <a:latin typeface="Segoe UI Black"/>
                <a:cs typeface="Segoe UI Black"/>
              </a:rPr>
              <a:t>Buscar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 cambio</a:t>
            </a:r>
            <a:endParaRPr sz="1600">
              <a:latin typeface="Segoe UI Black"/>
              <a:cs typeface="Segoe UI Black"/>
            </a:endParaRPr>
          </a:p>
          <a:p>
            <a:pPr algn="ctr" marL="560768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latin typeface="Segoe UI Black"/>
                <a:cs typeface="Segoe UI Black"/>
              </a:rPr>
              <a:t>cultural</a:t>
            </a:r>
            <a:r>
              <a:rPr dirty="0" sz="1600" spc="-5">
                <a:latin typeface="Segoe UI Black"/>
                <a:cs typeface="Segoe UI Black"/>
              </a:rPr>
              <a:t> y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usar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una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5719" y="2613151"/>
            <a:ext cx="13817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terminología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5">
                <a:latin typeface="Segoe UI Black"/>
                <a:cs typeface="Segoe UI Black"/>
              </a:rPr>
              <a:t>próxima </a:t>
            </a:r>
            <a:r>
              <a:rPr dirty="0" sz="1600" spc="-5">
                <a:latin typeface="Segoe UI Black"/>
                <a:cs typeface="Segoe UI Black"/>
              </a:rPr>
              <a:t>a </a:t>
            </a:r>
            <a:r>
              <a:rPr dirty="0" sz="1600" spc="-10">
                <a:latin typeface="Segoe UI Black"/>
                <a:cs typeface="Segoe UI Black"/>
              </a:rPr>
              <a:t>los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problemas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ciudadanos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63098" y="4058539"/>
            <a:ext cx="155575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Segoe UI Black"/>
                <a:cs typeface="Segoe UI Black"/>
              </a:rPr>
              <a:t>Involucrar</a:t>
            </a:r>
            <a:r>
              <a:rPr dirty="0" sz="1600" spc="-2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a</a:t>
            </a:r>
            <a:r>
              <a:rPr dirty="0" sz="1600" spc="-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las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personas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organizaciones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adecuadas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99066" y="5468213"/>
            <a:ext cx="208280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Establecer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estructuras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viables</a:t>
            </a:r>
            <a:r>
              <a:rPr dirty="0" sz="160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con una gobernanza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democrática</a:t>
            </a:r>
            <a:endParaRPr sz="1600">
              <a:latin typeface="Segoe UI Black"/>
              <a:cs typeface="Segoe UI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6436" y="2374836"/>
            <a:ext cx="1147762" cy="9953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7888" y="3984764"/>
            <a:ext cx="1209840" cy="109180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2251" y="3963987"/>
            <a:ext cx="1076325" cy="110966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578" y="5142357"/>
            <a:ext cx="1344295" cy="124936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33968" y="5376329"/>
            <a:ext cx="1061732" cy="106173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25300" cy="6870700"/>
            <a:chOff x="0" y="0"/>
            <a:chExt cx="119253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7877809" cy="6858000"/>
            </a:xfrm>
            <a:custGeom>
              <a:avLst/>
              <a:gdLst/>
              <a:ahLst/>
              <a:cxnLst/>
              <a:rect l="l" t="t" r="r" b="b"/>
              <a:pathLst>
                <a:path w="7877809" h="6858000">
                  <a:moveTo>
                    <a:pt x="78778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877809" y="6858000"/>
                  </a:lnTo>
                  <a:lnTo>
                    <a:pt x="7877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43196" y="205231"/>
            <a:ext cx="753554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95755" marR="5080" indent="-158369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Segoe UI"/>
                <a:cs typeface="Segoe UI"/>
              </a:rPr>
              <a:t>Diez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lecciones</a:t>
            </a:r>
            <a:r>
              <a:rPr dirty="0" sz="2800" spc="35" b="1">
                <a:latin typeface="Segoe UI"/>
                <a:cs typeface="Segoe UI"/>
              </a:rPr>
              <a:t> </a:t>
            </a:r>
            <a:r>
              <a:rPr dirty="0" sz="2800" spc="-15" b="1">
                <a:latin typeface="Segoe UI"/>
                <a:cs typeface="Segoe UI"/>
              </a:rPr>
              <a:t>para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fomentar</a:t>
            </a:r>
            <a:r>
              <a:rPr dirty="0" sz="2800" spc="4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la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participación </a:t>
            </a:r>
            <a:r>
              <a:rPr dirty="0" sz="2800" spc="-760" b="1">
                <a:latin typeface="Segoe UI"/>
                <a:cs typeface="Segoe UI"/>
              </a:rPr>
              <a:t> </a:t>
            </a:r>
            <a:r>
              <a:rPr dirty="0" sz="2800" spc="-15" b="1">
                <a:latin typeface="Segoe UI"/>
                <a:cs typeface="Segoe UI"/>
              </a:rPr>
              <a:t>para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cumplir</a:t>
            </a:r>
            <a:r>
              <a:rPr dirty="0" sz="2800" spc="3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con</a:t>
            </a:r>
            <a:r>
              <a:rPr dirty="0" sz="2800" spc="15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el</a:t>
            </a:r>
            <a:r>
              <a:rPr dirty="0" sz="2800" spc="5" b="1">
                <a:latin typeface="Segoe UI"/>
                <a:cs typeface="Segoe UI"/>
              </a:rPr>
              <a:t> </a:t>
            </a:r>
            <a:r>
              <a:rPr dirty="0" sz="2800" spc="-10" b="1">
                <a:latin typeface="Segoe UI"/>
                <a:cs typeface="Segoe UI"/>
              </a:rPr>
              <a:t>ODS</a:t>
            </a:r>
            <a:r>
              <a:rPr dirty="0" sz="2800" b="1">
                <a:latin typeface="Segoe UI"/>
                <a:cs typeface="Segoe UI"/>
              </a:rPr>
              <a:t> </a:t>
            </a:r>
            <a:r>
              <a:rPr dirty="0" sz="2800" spc="-5" b="1">
                <a:latin typeface="Segoe UI"/>
                <a:cs typeface="Segoe UI"/>
              </a:rPr>
              <a:t>7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3519" y="2523870"/>
            <a:ext cx="20110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Incorporar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digitalización</a:t>
            </a:r>
            <a:r>
              <a:rPr dirty="0" sz="1600" spc="-2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los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8982" y="4235958"/>
            <a:ext cx="14611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876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Medir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su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impacto</a:t>
            </a:r>
            <a:r>
              <a:rPr dirty="0" sz="1600" spc="-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social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11257" y="2504948"/>
            <a:ext cx="228028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Considerar</a:t>
            </a:r>
            <a:r>
              <a:rPr dirty="0" sz="1600" spc="4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la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perspectiva</a:t>
            </a:r>
            <a:r>
              <a:rPr dirty="0" sz="1600" spc="20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de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género </a:t>
            </a:r>
            <a:r>
              <a:rPr dirty="0" sz="1600" spc="-4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en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políticas</a:t>
            </a:r>
            <a:r>
              <a:rPr dirty="0" sz="1600" spc="-15">
                <a:latin typeface="Segoe UI Black"/>
                <a:cs typeface="Segoe UI Black"/>
              </a:rPr>
              <a:t> </a:t>
            </a:r>
            <a:r>
              <a:rPr dirty="0" sz="1600" spc="-5">
                <a:latin typeface="Segoe UI Black"/>
                <a:cs typeface="Segoe UI Black"/>
              </a:rPr>
              <a:t>y</a:t>
            </a:r>
            <a:r>
              <a:rPr dirty="0" sz="1600" spc="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procesos</a:t>
            </a:r>
            <a:endParaRPr sz="1600">
              <a:latin typeface="Segoe UI Black"/>
              <a:cs typeface="Segoe UI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0906" y="4070730"/>
            <a:ext cx="157988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Segoe UI Black"/>
                <a:cs typeface="Segoe UI Black"/>
              </a:rPr>
              <a:t>Conseguir</a:t>
            </a:r>
            <a:r>
              <a:rPr dirty="0" sz="1600" spc="30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el </a:t>
            </a:r>
            <a:r>
              <a:rPr dirty="0" sz="1600" spc="-5">
                <a:latin typeface="Segoe UI Black"/>
                <a:cs typeface="Segoe UI Black"/>
              </a:rPr>
              <a:t> </a:t>
            </a:r>
            <a:r>
              <a:rPr dirty="0" sz="1600" spc="-10">
                <a:latin typeface="Segoe UI Black"/>
                <a:cs typeface="Segoe UI Black"/>
              </a:rPr>
              <a:t>r</a:t>
            </a:r>
            <a:r>
              <a:rPr dirty="0" sz="1600" spc="-15">
                <a:latin typeface="Segoe UI Black"/>
                <a:cs typeface="Segoe UI Black"/>
              </a:rPr>
              <a:t>e</a:t>
            </a:r>
            <a:r>
              <a:rPr dirty="0" sz="1600" spc="-10">
                <a:latin typeface="Segoe UI Black"/>
                <a:cs typeface="Segoe UI Black"/>
              </a:rPr>
              <a:t>con</a:t>
            </a:r>
            <a:r>
              <a:rPr dirty="0" sz="1600" spc="-5">
                <a:latin typeface="Segoe UI Black"/>
                <a:cs typeface="Segoe UI Black"/>
              </a:rPr>
              <a:t>ocimi</a:t>
            </a:r>
            <a:r>
              <a:rPr dirty="0" sz="1600" spc="-15">
                <a:latin typeface="Segoe UI Black"/>
                <a:cs typeface="Segoe UI Black"/>
              </a:rPr>
              <a:t>e</a:t>
            </a:r>
            <a:r>
              <a:rPr dirty="0" sz="1600" spc="-5">
                <a:latin typeface="Segoe UI Black"/>
                <a:cs typeface="Segoe UI Black"/>
              </a:rPr>
              <a:t>n</a:t>
            </a:r>
            <a:r>
              <a:rPr dirty="0" sz="1600" spc="-15">
                <a:latin typeface="Segoe UI Black"/>
                <a:cs typeface="Segoe UI Black"/>
              </a:rPr>
              <a:t>t</a:t>
            </a:r>
            <a:r>
              <a:rPr dirty="0" sz="1600" spc="-5">
                <a:latin typeface="Segoe UI Black"/>
                <a:cs typeface="Segoe UI Black"/>
              </a:rPr>
              <a:t>o  </a:t>
            </a:r>
            <a:r>
              <a:rPr dirty="0" sz="1600" spc="-10">
                <a:latin typeface="Segoe UI Black"/>
                <a:cs typeface="Segoe UI Black"/>
              </a:rPr>
              <a:t>internacional</a:t>
            </a:r>
            <a:endParaRPr sz="1600">
              <a:latin typeface="Segoe UI Black"/>
              <a:cs typeface="Segoe UI Blac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58766" y="2311768"/>
            <a:ext cx="5322570" cy="1243965"/>
            <a:chOff x="4358766" y="2311768"/>
            <a:chExt cx="5322570" cy="124396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766" y="2311768"/>
              <a:ext cx="1176947" cy="11969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2454" y="2318689"/>
              <a:ext cx="1468881" cy="1236421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1291" y="4128896"/>
            <a:ext cx="1442974" cy="9692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94192" y="3869435"/>
            <a:ext cx="1200150" cy="122872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8180" cy="6870700"/>
            <a:chOff x="0" y="0"/>
            <a:chExt cx="1210818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8060690" cy="6858000"/>
            </a:xfrm>
            <a:custGeom>
              <a:avLst/>
              <a:gdLst/>
              <a:ahLst/>
              <a:cxnLst/>
              <a:rect l="l" t="t" r="r" b="b"/>
              <a:pathLst>
                <a:path w="8060690" h="6858000">
                  <a:moveTo>
                    <a:pt x="80604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060435" y="6858000"/>
                  </a:lnTo>
                  <a:lnTo>
                    <a:pt x="8060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65190" y="2438146"/>
            <a:ext cx="2378075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Segoe UI Black"/>
                <a:cs typeface="Segoe UI Black"/>
              </a:rPr>
              <a:t>Las </a:t>
            </a:r>
            <a:r>
              <a:rPr dirty="0" sz="1500" spc="-5">
                <a:latin typeface="Segoe UI Black"/>
                <a:cs typeface="Segoe UI Black"/>
              </a:rPr>
              <a:t>personas son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colaborativas </a:t>
            </a:r>
            <a:r>
              <a:rPr dirty="0" sz="1500">
                <a:latin typeface="Segoe UI Black"/>
                <a:cs typeface="Segoe UI Black"/>
              </a:rPr>
              <a:t>y </a:t>
            </a:r>
            <a:r>
              <a:rPr dirty="0" sz="1500" spc="-5">
                <a:latin typeface="Segoe UI Black"/>
                <a:cs typeface="Segoe UI Black"/>
              </a:rPr>
              <a:t>altruistas </a:t>
            </a:r>
            <a:r>
              <a:rPr dirty="0" sz="1500" spc="-40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cuando se produce una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catástrofe. Predomina </a:t>
            </a:r>
            <a:r>
              <a:rPr dirty="0" sz="1500">
                <a:latin typeface="Segoe UI Black"/>
                <a:cs typeface="Segoe UI Black"/>
              </a:rPr>
              <a:t>la </a:t>
            </a:r>
            <a:r>
              <a:rPr dirty="0" sz="1500" spc="-40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ayuda</a:t>
            </a:r>
            <a:r>
              <a:rPr dirty="0" sz="1500" spc="-2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mutua</a:t>
            </a:r>
            <a:endParaRPr sz="1500">
              <a:latin typeface="Segoe UI Black"/>
              <a:cs typeface="Segoe UI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7032" y="2286761"/>
            <a:ext cx="28575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Segoe UI Black"/>
                <a:cs typeface="Segoe UI Black"/>
              </a:rPr>
              <a:t>La </a:t>
            </a:r>
            <a:r>
              <a:rPr dirty="0" sz="1500" spc="-5">
                <a:latin typeface="Segoe UI Black"/>
                <a:cs typeface="Segoe UI Black"/>
              </a:rPr>
              <a:t>participación no será una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actividad que compita con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otras</a:t>
            </a:r>
            <a:r>
              <a:rPr dirty="0" sz="1500" spc="-2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sino</a:t>
            </a:r>
            <a:r>
              <a:rPr dirty="0" sz="1500" spc="-1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una</a:t>
            </a:r>
            <a:r>
              <a:rPr dirty="0" sz="1500" spc="-2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manera</a:t>
            </a:r>
            <a:r>
              <a:rPr dirty="0" sz="1500" spc="-3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de</a:t>
            </a:r>
            <a:r>
              <a:rPr dirty="0" sz="1500" spc="-2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vivir </a:t>
            </a:r>
            <a:r>
              <a:rPr dirty="0" sz="1500" spc="-4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en colectivo, mutual </a:t>
            </a:r>
            <a:r>
              <a:rPr dirty="0" sz="1500">
                <a:latin typeface="Segoe UI Black"/>
                <a:cs typeface="Segoe UI Black"/>
              </a:rPr>
              <a:t>y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permanente para </a:t>
            </a:r>
            <a:r>
              <a:rPr dirty="0" sz="1500">
                <a:latin typeface="Segoe UI Black"/>
                <a:cs typeface="Segoe UI Black"/>
              </a:rPr>
              <a:t>la </a:t>
            </a:r>
            <a:r>
              <a:rPr dirty="0" sz="1500" spc="-5">
                <a:latin typeface="Segoe UI Black"/>
                <a:cs typeface="Segoe UI Black"/>
              </a:rPr>
              <a:t>resiliencia </a:t>
            </a:r>
            <a:r>
              <a:rPr dirty="0" sz="1500" spc="-405">
                <a:latin typeface="Segoe UI Black"/>
                <a:cs typeface="Segoe UI Black"/>
              </a:rPr>
              <a:t> </a:t>
            </a:r>
            <a:r>
              <a:rPr dirty="0" sz="1500">
                <a:latin typeface="Segoe UI Black"/>
                <a:cs typeface="Segoe UI Black"/>
              </a:rPr>
              <a:t>local</a:t>
            </a:r>
            <a:endParaRPr sz="1500">
              <a:latin typeface="Segoe UI Black"/>
              <a:cs typeface="Segoe UI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2340" y="206755"/>
            <a:ext cx="7660640" cy="1762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02690" marR="15240" indent="-1190625">
              <a:lnSpc>
                <a:spcPct val="100000"/>
              </a:lnSpc>
              <a:spcBef>
                <a:spcPts val="95"/>
              </a:spcBef>
            </a:pPr>
            <a:r>
              <a:rPr dirty="0" sz="2500" spc="-5" b="1">
                <a:latin typeface="Segoe UI"/>
                <a:cs typeface="Segoe UI"/>
              </a:rPr>
              <a:t>La participación</a:t>
            </a:r>
            <a:r>
              <a:rPr dirty="0" sz="2500" spc="30" b="1">
                <a:latin typeface="Segoe UI"/>
                <a:cs typeface="Segoe UI"/>
              </a:rPr>
              <a:t> </a:t>
            </a:r>
            <a:r>
              <a:rPr dirty="0" sz="2500" spc="-5" b="1">
                <a:latin typeface="Segoe UI"/>
                <a:cs typeface="Segoe UI"/>
              </a:rPr>
              <a:t>ciudadana</a:t>
            </a:r>
            <a:r>
              <a:rPr dirty="0" sz="2500" spc="30" b="1">
                <a:latin typeface="Segoe UI"/>
                <a:cs typeface="Segoe UI"/>
              </a:rPr>
              <a:t> </a:t>
            </a:r>
            <a:r>
              <a:rPr dirty="0" sz="2500" spc="-5" b="1">
                <a:latin typeface="Segoe UI"/>
                <a:cs typeface="Segoe UI"/>
              </a:rPr>
              <a:t>y</a:t>
            </a:r>
            <a:r>
              <a:rPr dirty="0" sz="2500" b="1">
                <a:latin typeface="Segoe UI"/>
                <a:cs typeface="Segoe UI"/>
              </a:rPr>
              <a:t> </a:t>
            </a:r>
            <a:r>
              <a:rPr dirty="0" sz="2500" spc="-5" b="1">
                <a:latin typeface="Segoe UI"/>
                <a:cs typeface="Segoe UI"/>
              </a:rPr>
              <a:t>las</a:t>
            </a:r>
            <a:r>
              <a:rPr dirty="0" sz="2500" spc="5" b="1">
                <a:latin typeface="Segoe UI"/>
                <a:cs typeface="Segoe UI"/>
              </a:rPr>
              <a:t> </a:t>
            </a:r>
            <a:r>
              <a:rPr dirty="0" sz="2500" spc="-10" b="1">
                <a:latin typeface="Segoe UI"/>
                <a:cs typeface="Segoe UI"/>
              </a:rPr>
              <a:t>políticas</a:t>
            </a:r>
            <a:r>
              <a:rPr dirty="0" sz="2500" spc="25" b="1">
                <a:latin typeface="Segoe UI"/>
                <a:cs typeface="Segoe UI"/>
              </a:rPr>
              <a:t> </a:t>
            </a:r>
            <a:r>
              <a:rPr dirty="0" sz="2500" spc="-10" b="1">
                <a:latin typeface="Segoe UI"/>
                <a:cs typeface="Segoe UI"/>
              </a:rPr>
              <a:t>locales</a:t>
            </a:r>
            <a:r>
              <a:rPr dirty="0" sz="2500" spc="5" b="1">
                <a:latin typeface="Segoe UI"/>
                <a:cs typeface="Segoe UI"/>
              </a:rPr>
              <a:t> </a:t>
            </a:r>
            <a:r>
              <a:rPr dirty="0" sz="2500" b="1">
                <a:latin typeface="Segoe UI"/>
                <a:cs typeface="Segoe UI"/>
              </a:rPr>
              <a:t>en </a:t>
            </a:r>
            <a:r>
              <a:rPr dirty="0" sz="2500" spc="-675" b="1">
                <a:latin typeface="Segoe UI"/>
                <a:cs typeface="Segoe UI"/>
              </a:rPr>
              <a:t> </a:t>
            </a:r>
            <a:r>
              <a:rPr dirty="0" sz="2500" spc="-5" b="1">
                <a:latin typeface="Segoe UI"/>
                <a:cs typeface="Segoe UI"/>
              </a:rPr>
              <a:t>un</a:t>
            </a:r>
            <a:r>
              <a:rPr dirty="0" sz="2500" b="1">
                <a:latin typeface="Segoe UI"/>
                <a:cs typeface="Segoe UI"/>
              </a:rPr>
              <a:t> escenario</a:t>
            </a:r>
            <a:r>
              <a:rPr dirty="0" sz="2500" spc="5" b="1">
                <a:latin typeface="Segoe UI"/>
                <a:cs typeface="Segoe UI"/>
              </a:rPr>
              <a:t> </a:t>
            </a:r>
            <a:r>
              <a:rPr dirty="0" sz="2500" spc="-10" b="1">
                <a:latin typeface="Segoe UI"/>
                <a:cs typeface="Segoe UI"/>
              </a:rPr>
              <a:t>socioambiental</a:t>
            </a:r>
            <a:r>
              <a:rPr dirty="0" sz="2500" spc="5" b="1">
                <a:latin typeface="Segoe UI"/>
                <a:cs typeface="Segoe UI"/>
              </a:rPr>
              <a:t> </a:t>
            </a:r>
            <a:r>
              <a:rPr dirty="0" sz="2500" spc="-5" b="1">
                <a:latin typeface="Segoe UI"/>
                <a:cs typeface="Segoe UI"/>
              </a:rPr>
              <a:t>crítico</a:t>
            </a:r>
            <a:endParaRPr sz="2500">
              <a:latin typeface="Segoe UI"/>
              <a:cs typeface="Segoe UI"/>
            </a:endParaRPr>
          </a:p>
          <a:p>
            <a:pPr algn="ctr" marL="170180" marR="508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latin typeface="Segoe UI Black"/>
                <a:cs typeface="Segoe UI Black"/>
              </a:rPr>
              <a:t>Hace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décadas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</a:t>
            </a:r>
            <a:r>
              <a:rPr dirty="0" sz="1800">
                <a:latin typeface="Segoe UI Black"/>
                <a:cs typeface="Segoe UI Black"/>
              </a:rPr>
              <a:t> se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ha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avanzado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conceptualización</a:t>
            </a:r>
            <a:r>
              <a:rPr dirty="0" sz="1800" spc="-5">
                <a:latin typeface="Segoe UI Black"/>
                <a:cs typeface="Segoe UI Black"/>
              </a:rPr>
              <a:t> social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los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“desastres”</a:t>
            </a:r>
            <a:r>
              <a:rPr dirty="0" sz="1800" spc="5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como categoría 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análisis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 </a:t>
            </a:r>
            <a:r>
              <a:rPr dirty="0" sz="1800">
                <a:latin typeface="Segoe UI Black"/>
                <a:cs typeface="Segoe UI Black"/>
              </a:rPr>
              <a:t>no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los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atribuye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exclusivamente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al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entorno.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Abre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puerta</a:t>
            </a:r>
            <a:r>
              <a:rPr dirty="0" sz="1800">
                <a:latin typeface="Segoe UI Black"/>
                <a:cs typeface="Segoe UI Black"/>
              </a:rPr>
              <a:t> 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“</a:t>
            </a:r>
            <a:r>
              <a:rPr dirty="0" sz="1800" spc="-5" i="1">
                <a:latin typeface="Segoe UI Black"/>
                <a:cs typeface="Segoe UI Black"/>
              </a:rPr>
              <a:t>colapsología</a:t>
            </a:r>
            <a:r>
              <a:rPr dirty="0" sz="1800" spc="-5">
                <a:latin typeface="Segoe UI Black"/>
                <a:cs typeface="Segoe UI Black"/>
              </a:rPr>
              <a:t>”.</a:t>
            </a:r>
            <a:endParaRPr sz="1800">
              <a:latin typeface="Segoe UI Black"/>
              <a:cs typeface="Segoe UI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55694" y="2409151"/>
            <a:ext cx="4699000" cy="1190625"/>
            <a:chOff x="4155694" y="2409151"/>
            <a:chExt cx="4699000" cy="11906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694" y="2409151"/>
              <a:ext cx="1108113" cy="10637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6536" y="2494534"/>
              <a:ext cx="747712" cy="11049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69028" y="4682401"/>
            <a:ext cx="1094879" cy="13204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45378" y="4689475"/>
            <a:ext cx="24892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Segoe UI Black"/>
                <a:cs typeface="Segoe UI Black"/>
              </a:rPr>
              <a:t>Existe </a:t>
            </a:r>
            <a:r>
              <a:rPr dirty="0" sz="1500">
                <a:latin typeface="Segoe UI Black"/>
                <a:cs typeface="Segoe UI Black"/>
              </a:rPr>
              <a:t>un </a:t>
            </a:r>
            <a:r>
              <a:rPr dirty="0" sz="1500" spc="-5">
                <a:latin typeface="Segoe UI Black"/>
                <a:cs typeface="Segoe UI Black"/>
              </a:rPr>
              <a:t>riesgo de </a:t>
            </a:r>
            <a:r>
              <a:rPr dirty="0" sz="1500" spc="-10">
                <a:latin typeface="Segoe UI Black"/>
                <a:cs typeface="Segoe UI Black"/>
              </a:rPr>
              <a:t>que, </a:t>
            </a:r>
            <a:r>
              <a:rPr dirty="0" sz="1500" spc="-5">
                <a:latin typeface="Segoe UI Black"/>
                <a:cs typeface="Segoe UI Black"/>
              </a:rPr>
              <a:t> ante </a:t>
            </a:r>
            <a:r>
              <a:rPr dirty="0" sz="1500">
                <a:latin typeface="Segoe UI Black"/>
                <a:cs typeface="Segoe UI Black"/>
              </a:rPr>
              <a:t>la urgencia y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magnitud de </a:t>
            </a:r>
            <a:r>
              <a:rPr dirty="0" sz="1500">
                <a:latin typeface="Segoe UI Black"/>
                <a:cs typeface="Segoe UI Black"/>
              </a:rPr>
              <a:t>los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problemas, se cercene </a:t>
            </a:r>
            <a:r>
              <a:rPr dirty="0" sz="1500">
                <a:latin typeface="Segoe UI Black"/>
                <a:cs typeface="Segoe UI Black"/>
              </a:rPr>
              <a:t>la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participación</a:t>
            </a:r>
            <a:r>
              <a:rPr dirty="0" sz="1500" spc="-65">
                <a:latin typeface="Segoe UI Black"/>
                <a:cs typeface="Segoe UI Black"/>
              </a:rPr>
              <a:t> </a:t>
            </a:r>
            <a:r>
              <a:rPr dirty="0" sz="1500">
                <a:latin typeface="Segoe UI Black"/>
                <a:cs typeface="Segoe UI Black"/>
              </a:rPr>
              <a:t>y</a:t>
            </a:r>
            <a:r>
              <a:rPr dirty="0" sz="1500" spc="-5">
                <a:latin typeface="Segoe UI Black"/>
                <a:cs typeface="Segoe UI Black"/>
              </a:rPr>
              <a:t> se</a:t>
            </a:r>
            <a:r>
              <a:rPr dirty="0" sz="1500" spc="-2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adopten </a:t>
            </a:r>
            <a:r>
              <a:rPr dirty="0" sz="1500" spc="-4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soluciones</a:t>
            </a:r>
            <a:r>
              <a:rPr dirty="0" sz="1500" spc="-2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tecnocráticas</a:t>
            </a:r>
            <a:endParaRPr sz="1500">
              <a:latin typeface="Segoe UI Black"/>
              <a:cs typeface="Segoe UI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3705" y="4824945"/>
            <a:ext cx="1188161" cy="103527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330690" y="4652517"/>
            <a:ext cx="2559050" cy="1626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Segoe UI Black"/>
                <a:cs typeface="Segoe UI Black"/>
              </a:rPr>
              <a:t>Las </a:t>
            </a:r>
            <a:r>
              <a:rPr dirty="0" sz="1500" spc="-5">
                <a:latin typeface="Segoe UI Black"/>
                <a:cs typeface="Segoe UI Black"/>
              </a:rPr>
              <a:t>políticas </a:t>
            </a:r>
            <a:r>
              <a:rPr dirty="0" sz="1500">
                <a:latin typeface="Segoe UI Black"/>
                <a:cs typeface="Segoe UI Black"/>
              </a:rPr>
              <a:t>locales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deberán escuchar, facilitar, </a:t>
            </a:r>
            <a:r>
              <a:rPr dirty="0" sz="1500" spc="-40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conectar </a:t>
            </a:r>
            <a:r>
              <a:rPr dirty="0" sz="1500">
                <a:latin typeface="Segoe UI Black"/>
                <a:cs typeface="Segoe UI Black"/>
              </a:rPr>
              <a:t>y </a:t>
            </a:r>
            <a:r>
              <a:rPr dirty="0" sz="1500" spc="-5">
                <a:latin typeface="Segoe UI Black"/>
                <a:cs typeface="Segoe UI Black"/>
              </a:rPr>
              <a:t>replicar </a:t>
            </a:r>
            <a:r>
              <a:rPr dirty="0" sz="1500">
                <a:latin typeface="Segoe UI Black"/>
                <a:cs typeface="Segoe UI Black"/>
              </a:rPr>
              <a:t>los </a:t>
            </a:r>
            <a:r>
              <a:rPr dirty="0" sz="1500" spc="5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procesos de ayuda mutua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que predominarán </a:t>
            </a:r>
            <a:r>
              <a:rPr dirty="0" sz="1500" spc="-10">
                <a:latin typeface="Segoe UI Black"/>
                <a:cs typeface="Segoe UI Black"/>
              </a:rPr>
              <a:t>desde </a:t>
            </a:r>
            <a:r>
              <a:rPr dirty="0" sz="1500" spc="-5">
                <a:latin typeface="Segoe UI Black"/>
                <a:cs typeface="Segoe UI Black"/>
              </a:rPr>
              <a:t> una perspectiva de </a:t>
            </a:r>
            <a:r>
              <a:rPr dirty="0" sz="150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ciudadanía</a:t>
            </a:r>
            <a:r>
              <a:rPr dirty="0" sz="1500" spc="-30">
                <a:latin typeface="Segoe UI Black"/>
                <a:cs typeface="Segoe UI Black"/>
              </a:rPr>
              <a:t> </a:t>
            </a:r>
            <a:r>
              <a:rPr dirty="0" sz="1500" spc="-5">
                <a:latin typeface="Segoe UI Black"/>
                <a:cs typeface="Segoe UI Black"/>
              </a:rPr>
              <a:t>global</a:t>
            </a:r>
            <a:endParaRPr sz="1500">
              <a:latin typeface="Segoe UI Black"/>
              <a:cs typeface="Segoe UI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8180" cy="6870700"/>
            <a:chOff x="0" y="0"/>
            <a:chExt cx="1210818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8060690" cy="6858000"/>
            </a:xfrm>
            <a:custGeom>
              <a:avLst/>
              <a:gdLst/>
              <a:ahLst/>
              <a:cxnLst/>
              <a:rect l="l" t="t" r="r" b="b"/>
              <a:pathLst>
                <a:path w="8060690" h="6858000">
                  <a:moveTo>
                    <a:pt x="80604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060435" y="6858000"/>
                  </a:lnTo>
                  <a:lnTo>
                    <a:pt x="8060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61" y="54990"/>
            <a:ext cx="263398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Conclusiones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146359" y="711263"/>
            <a:ext cx="7757795" cy="2871470"/>
            <a:chOff x="4146359" y="711263"/>
            <a:chExt cx="7757795" cy="2871470"/>
          </a:xfrm>
        </p:grpSpPr>
        <p:sp>
          <p:nvSpPr>
            <p:cNvPr id="9" name="object 9"/>
            <p:cNvSpPr/>
            <p:nvPr/>
          </p:nvSpPr>
          <p:spPr>
            <a:xfrm>
              <a:off x="4151121" y="1823465"/>
              <a:ext cx="7748270" cy="1754505"/>
            </a:xfrm>
            <a:custGeom>
              <a:avLst/>
              <a:gdLst/>
              <a:ahLst/>
              <a:cxnLst/>
              <a:rect l="l" t="t" r="r" b="b"/>
              <a:pathLst>
                <a:path w="7748270" h="1754504">
                  <a:moveTo>
                    <a:pt x="0" y="1754377"/>
                  </a:moveTo>
                  <a:lnTo>
                    <a:pt x="7748143" y="1754377"/>
                  </a:lnTo>
                  <a:lnTo>
                    <a:pt x="7748143" y="0"/>
                  </a:lnTo>
                  <a:lnTo>
                    <a:pt x="0" y="0"/>
                  </a:lnTo>
                  <a:lnTo>
                    <a:pt x="0" y="175437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6493" y="711263"/>
              <a:ext cx="1072464" cy="103346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245990" y="203708"/>
            <a:ext cx="7563484" cy="6267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6045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Segoe UI"/>
                <a:cs typeface="Segoe UI"/>
              </a:rPr>
              <a:t>Cuando</a:t>
            </a:r>
            <a:r>
              <a:rPr dirty="0" sz="3000" spc="-20" b="1">
                <a:latin typeface="Segoe UI"/>
                <a:cs typeface="Segoe UI"/>
              </a:rPr>
              <a:t> </a:t>
            </a:r>
            <a:r>
              <a:rPr dirty="0" sz="3000" b="1">
                <a:latin typeface="Segoe UI"/>
                <a:cs typeface="Segoe UI"/>
              </a:rPr>
              <a:t>acabe</a:t>
            </a:r>
            <a:r>
              <a:rPr dirty="0" sz="3000" spc="-20" b="1">
                <a:latin typeface="Segoe UI"/>
                <a:cs typeface="Segoe UI"/>
              </a:rPr>
              <a:t> </a:t>
            </a:r>
            <a:r>
              <a:rPr dirty="0" sz="3000" b="1" i="1">
                <a:latin typeface="Segoe UI"/>
                <a:cs typeface="Segoe UI"/>
              </a:rPr>
              <a:t>todo</a:t>
            </a:r>
            <a:r>
              <a:rPr dirty="0" sz="3000" spc="-30" b="1" i="1">
                <a:latin typeface="Segoe UI"/>
                <a:cs typeface="Segoe UI"/>
              </a:rPr>
              <a:t> </a:t>
            </a:r>
            <a:r>
              <a:rPr dirty="0" sz="3000" spc="-5" b="1" i="1">
                <a:latin typeface="Segoe UI"/>
                <a:cs typeface="Segoe UI"/>
              </a:rPr>
              <a:t>esto</a:t>
            </a:r>
            <a:r>
              <a:rPr dirty="0" sz="3000" spc="-5" b="1">
                <a:latin typeface="Segoe UI"/>
                <a:cs typeface="Segoe UI"/>
              </a:rPr>
              <a:t>…</a:t>
            </a:r>
            <a:endParaRPr sz="3000">
              <a:latin typeface="Segoe UI"/>
              <a:cs typeface="Segoe UI"/>
            </a:endParaRPr>
          </a:p>
          <a:p>
            <a:pPr algn="ctr" marL="286385" marR="1503045" indent="-2540">
              <a:lnSpc>
                <a:spcPct val="100000"/>
              </a:lnSpc>
              <a:spcBef>
                <a:spcPts val="2790"/>
              </a:spcBef>
            </a:pPr>
            <a:r>
              <a:rPr dirty="0" sz="1400">
                <a:latin typeface="Segoe UI Black"/>
                <a:cs typeface="Segoe UI Black"/>
              </a:rPr>
              <a:t>Al </a:t>
            </a:r>
            <a:r>
              <a:rPr dirty="0" sz="1400" spc="-5">
                <a:latin typeface="Segoe UI Black"/>
                <a:cs typeface="Segoe UI Black"/>
              </a:rPr>
              <a:t>principio de </a:t>
            </a:r>
            <a:r>
              <a:rPr dirty="0" sz="1400">
                <a:latin typeface="Segoe UI Black"/>
                <a:cs typeface="Segoe UI Black"/>
              </a:rPr>
              <a:t>“180 </a:t>
            </a:r>
            <a:r>
              <a:rPr dirty="0" sz="1400" spc="-5">
                <a:latin typeface="Segoe UI Black"/>
                <a:cs typeface="Segoe UI Black"/>
              </a:rPr>
              <a:t>grados”, </a:t>
            </a:r>
            <a:r>
              <a:rPr dirty="0" sz="1400">
                <a:latin typeface="Segoe UI Black"/>
                <a:cs typeface="Segoe UI Black"/>
              </a:rPr>
              <a:t>un </a:t>
            </a:r>
            <a:r>
              <a:rPr dirty="0" sz="1400" spc="-5">
                <a:latin typeface="Segoe UI Black"/>
                <a:cs typeface="Segoe UI Black"/>
              </a:rPr>
              <a:t>documental producido </a:t>
            </a:r>
            <a:r>
              <a:rPr dirty="0" sz="1400">
                <a:latin typeface="Segoe UI Black"/>
                <a:cs typeface="Segoe UI Black"/>
              </a:rPr>
              <a:t>en </a:t>
            </a:r>
            <a:r>
              <a:rPr dirty="0" sz="1400" spc="-5">
                <a:latin typeface="Segoe UI Black"/>
                <a:cs typeface="Segoe UI Black"/>
              </a:rPr>
              <a:t>una </a:t>
            </a:r>
            <a:r>
              <a:rPr dirty="0" sz="1400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Madrid de calles </a:t>
            </a:r>
            <a:r>
              <a:rPr dirty="0" sz="1400">
                <a:latin typeface="Segoe UI Black"/>
                <a:cs typeface="Segoe UI Black"/>
              </a:rPr>
              <a:t>vacías durante el estado </a:t>
            </a:r>
            <a:r>
              <a:rPr dirty="0" sz="1400" spc="-5">
                <a:latin typeface="Segoe UI Black"/>
                <a:cs typeface="Segoe UI Black"/>
              </a:rPr>
              <a:t>de alarma por la </a:t>
            </a:r>
            <a:r>
              <a:rPr dirty="0" sz="1400">
                <a:latin typeface="Segoe UI Black"/>
                <a:cs typeface="Segoe UI Black"/>
              </a:rPr>
              <a:t>COVID- </a:t>
            </a:r>
            <a:r>
              <a:rPr dirty="0" sz="1400" spc="-375">
                <a:latin typeface="Segoe UI Black"/>
                <a:cs typeface="Segoe UI Black"/>
              </a:rPr>
              <a:t> </a:t>
            </a:r>
            <a:r>
              <a:rPr dirty="0" sz="1400">
                <a:latin typeface="Segoe UI Black"/>
                <a:cs typeface="Segoe UI Black"/>
              </a:rPr>
              <a:t>19,</a:t>
            </a:r>
            <a:r>
              <a:rPr dirty="0" sz="1400" spc="-15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una </a:t>
            </a:r>
            <a:r>
              <a:rPr dirty="0" sz="1400">
                <a:latin typeface="Segoe UI Black"/>
                <a:cs typeface="Segoe UI Black"/>
              </a:rPr>
              <a:t>persona</a:t>
            </a:r>
            <a:r>
              <a:rPr dirty="0" sz="1400" spc="-20">
                <a:latin typeface="Segoe UI Black"/>
                <a:cs typeface="Segoe UI Black"/>
              </a:rPr>
              <a:t> </a:t>
            </a:r>
            <a:r>
              <a:rPr dirty="0" sz="1400" spc="-5">
                <a:latin typeface="Segoe UI Black"/>
                <a:cs typeface="Segoe UI Black"/>
              </a:rPr>
              <a:t>reflexiona:</a:t>
            </a:r>
            <a:endParaRPr sz="1400">
              <a:latin typeface="Segoe UI Black"/>
              <a:cs typeface="Segoe UI Black"/>
            </a:endParaRPr>
          </a:p>
          <a:p>
            <a:pPr algn="ctr" marL="12700" marR="6985" indent="-4445">
              <a:lnSpc>
                <a:spcPct val="100000"/>
              </a:lnSpc>
              <a:spcBef>
                <a:spcPts val="1540"/>
              </a:spcBef>
            </a:pPr>
            <a:r>
              <a:rPr dirty="0" sz="1800" spc="-5">
                <a:latin typeface="Segoe UI Black"/>
                <a:cs typeface="Segoe UI Black"/>
              </a:rPr>
              <a:t>“A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mí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me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han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dado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alta</a:t>
            </a:r>
            <a:r>
              <a:rPr dirty="0" sz="1800" spc="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hospitalaria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pero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yo</a:t>
            </a:r>
            <a:r>
              <a:rPr dirty="0" sz="1800" spc="2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sigo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baja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médica,</a:t>
            </a:r>
            <a:r>
              <a:rPr dirty="0" sz="1800" spc="4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aquí</a:t>
            </a:r>
            <a:r>
              <a:rPr dirty="0" sz="1800" spc="4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 spc="5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mi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casa.</a:t>
            </a:r>
            <a:r>
              <a:rPr dirty="0" sz="1800" spc="6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Tengo</a:t>
            </a:r>
            <a:r>
              <a:rPr dirty="0" sz="1800" spc="6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</a:t>
            </a:r>
            <a:r>
              <a:rPr dirty="0" sz="1800" spc="3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estar</a:t>
            </a:r>
            <a:r>
              <a:rPr dirty="0" sz="1800" spc="7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 spc="4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aislamiento</a:t>
            </a:r>
            <a:r>
              <a:rPr dirty="0" sz="1800" spc="5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durante </a:t>
            </a:r>
            <a:r>
              <a:rPr dirty="0" sz="1800">
                <a:latin typeface="Segoe UI Black"/>
                <a:cs typeface="Segoe UI Black"/>
              </a:rPr>
              <a:t> 15 </a:t>
            </a:r>
            <a:r>
              <a:rPr dirty="0" sz="1800" spc="-5">
                <a:latin typeface="Segoe UI Black"/>
                <a:cs typeface="Segoe UI Black"/>
              </a:rPr>
              <a:t>días. </a:t>
            </a:r>
            <a:r>
              <a:rPr dirty="0" sz="1800">
                <a:latin typeface="Segoe UI Black"/>
                <a:cs typeface="Segoe UI Black"/>
              </a:rPr>
              <a:t>Entonces </a:t>
            </a:r>
            <a:r>
              <a:rPr dirty="0" sz="1800" spc="-5">
                <a:latin typeface="Segoe UI Black"/>
                <a:cs typeface="Segoe UI Black"/>
              </a:rPr>
              <a:t>yo me pregunto: cuando acabe </a:t>
            </a:r>
            <a:r>
              <a:rPr dirty="0" sz="1800" i="1">
                <a:latin typeface="Segoe UI Black"/>
                <a:cs typeface="Segoe UI Black"/>
              </a:rPr>
              <a:t>todo esto</a:t>
            </a:r>
            <a:r>
              <a:rPr dirty="0" sz="1800">
                <a:latin typeface="Segoe UI Black"/>
                <a:cs typeface="Segoe UI Black"/>
              </a:rPr>
              <a:t>, </a:t>
            </a:r>
            <a:r>
              <a:rPr dirty="0" sz="1800" spc="-5">
                <a:latin typeface="Segoe UI Black"/>
                <a:cs typeface="Segoe UI Black"/>
              </a:rPr>
              <a:t>eso que </a:t>
            </a:r>
            <a:r>
              <a:rPr dirty="0" sz="1800" spc="-49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tanto se </a:t>
            </a:r>
            <a:r>
              <a:rPr dirty="0" sz="1800" spc="-5">
                <a:latin typeface="Segoe UI Black"/>
                <a:cs typeface="Segoe UI Black"/>
              </a:rPr>
              <a:t>repite… cuando acabe </a:t>
            </a:r>
            <a:r>
              <a:rPr dirty="0" sz="1800" i="1">
                <a:latin typeface="Segoe UI Black"/>
                <a:cs typeface="Segoe UI Black"/>
              </a:rPr>
              <a:t>todo </a:t>
            </a:r>
            <a:r>
              <a:rPr dirty="0" sz="1800" spc="-5" i="1">
                <a:latin typeface="Segoe UI Black"/>
                <a:cs typeface="Segoe UI Black"/>
              </a:rPr>
              <a:t>esto</a:t>
            </a:r>
            <a:r>
              <a:rPr dirty="0" sz="1800" spc="-5">
                <a:latin typeface="Segoe UI Black"/>
                <a:cs typeface="Segoe UI Black"/>
              </a:rPr>
              <a:t>, cuando acabe… ¿Dónde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está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ese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final?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Cuando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abran los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bares </a:t>
            </a:r>
            <a:r>
              <a:rPr dirty="0" sz="1800">
                <a:latin typeface="Segoe UI Black"/>
                <a:cs typeface="Segoe UI Black"/>
              </a:rPr>
              <a:t>y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podamos reunirnos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50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personas:</a:t>
            </a:r>
            <a:r>
              <a:rPr dirty="0" sz="1800" spc="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¿Cuándo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es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cuando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acaba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i="1">
                <a:latin typeface="Segoe UI Black"/>
                <a:cs typeface="Segoe UI Black"/>
              </a:rPr>
              <a:t>todo </a:t>
            </a:r>
            <a:r>
              <a:rPr dirty="0" sz="1800" spc="-5" i="1">
                <a:latin typeface="Segoe UI Black"/>
                <a:cs typeface="Segoe UI Black"/>
              </a:rPr>
              <a:t>esto</a:t>
            </a:r>
            <a:r>
              <a:rPr dirty="0" sz="1800" spc="-5">
                <a:latin typeface="Segoe UI Black"/>
                <a:cs typeface="Segoe UI Black"/>
              </a:rPr>
              <a:t>?”</a:t>
            </a:r>
            <a:endParaRPr sz="1800">
              <a:latin typeface="Segoe UI Black"/>
              <a:cs typeface="Segoe UI Blac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>
              <a:latin typeface="Segoe UI Black"/>
              <a:cs typeface="Segoe UI Black"/>
            </a:endParaRPr>
          </a:p>
          <a:p>
            <a:pPr marL="406400" marR="5080" indent="-342900">
              <a:lnSpc>
                <a:spcPct val="100000"/>
              </a:lnSpc>
              <a:buAutoNum type="arabicPeriod"/>
              <a:tabLst>
                <a:tab pos="406400" algn="l"/>
                <a:tab pos="407034" algn="l"/>
              </a:tabLst>
            </a:pPr>
            <a:r>
              <a:rPr dirty="0" sz="1800" spc="-20">
                <a:latin typeface="Segoe UI Black"/>
                <a:cs typeface="Segoe UI Black"/>
              </a:rPr>
              <a:t>“</a:t>
            </a:r>
            <a:r>
              <a:rPr dirty="0" sz="1800" spc="-20" i="1">
                <a:latin typeface="Segoe UI Black"/>
                <a:cs typeface="Segoe UI Black"/>
              </a:rPr>
              <a:t>Todo</a:t>
            </a:r>
            <a:r>
              <a:rPr dirty="0" sz="1800" spc="10" i="1">
                <a:latin typeface="Segoe UI Black"/>
                <a:cs typeface="Segoe UI Black"/>
              </a:rPr>
              <a:t> </a:t>
            </a:r>
            <a:r>
              <a:rPr dirty="0" sz="1800" spc="-5" i="1">
                <a:latin typeface="Segoe UI Black"/>
                <a:cs typeface="Segoe UI Black"/>
              </a:rPr>
              <a:t>esto</a:t>
            </a:r>
            <a:r>
              <a:rPr dirty="0" sz="1800" spc="-5">
                <a:latin typeface="Segoe UI Black"/>
                <a:cs typeface="Segoe UI Black"/>
              </a:rPr>
              <a:t>” </a:t>
            </a:r>
            <a:r>
              <a:rPr dirty="0" sz="1800">
                <a:latin typeface="Segoe UI Black"/>
                <a:cs typeface="Segoe UI Black"/>
              </a:rPr>
              <a:t>no</a:t>
            </a:r>
            <a:r>
              <a:rPr dirty="0" sz="1800" spc="-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acabará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regresando</a:t>
            </a:r>
            <a:r>
              <a:rPr dirty="0" sz="1800" spc="2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“vieja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normalidad”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respirábamos</a:t>
            </a:r>
            <a:r>
              <a:rPr dirty="0" sz="1800" spc="3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un </a:t>
            </a:r>
            <a:r>
              <a:rPr dirty="0" sz="1800" spc="-5">
                <a:latin typeface="Segoe UI Black"/>
                <a:cs typeface="Segoe UI Black"/>
              </a:rPr>
              <a:t>aire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más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contaminado,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emisiones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 </a:t>
            </a:r>
            <a:r>
              <a:rPr dirty="0" sz="1800" spc="-49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efecto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invernadero</a:t>
            </a:r>
            <a:r>
              <a:rPr dirty="0" sz="1800" spc="2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crecían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manera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incontrolada,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y</a:t>
            </a:r>
            <a:r>
              <a:rPr dirty="0" sz="1800" spc="-5">
                <a:latin typeface="Segoe UI Black"/>
                <a:cs typeface="Segoe UI Black"/>
              </a:rPr>
              <a:t> en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que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el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modelo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 i="1">
                <a:latin typeface="Segoe UI Black"/>
                <a:cs typeface="Segoe UI Black"/>
              </a:rPr>
              <a:t>energívoro</a:t>
            </a:r>
            <a:r>
              <a:rPr dirty="0" sz="1800" spc="-10" i="1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generaba.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Además, </a:t>
            </a:r>
            <a:r>
              <a:rPr dirty="0" sz="1800" spc="-5">
                <a:latin typeface="Segoe UI Black"/>
                <a:cs typeface="Segoe UI Black"/>
              </a:rPr>
              <a:t>falta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acceso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energía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buena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parte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población.</a:t>
            </a:r>
            <a:endParaRPr sz="1800">
              <a:latin typeface="Segoe UI Black"/>
              <a:cs typeface="Segoe UI Black"/>
            </a:endParaRPr>
          </a:p>
          <a:p>
            <a:pPr marL="406400" marR="29845" indent="-342900">
              <a:lnSpc>
                <a:spcPct val="100000"/>
              </a:lnSpc>
              <a:buAutoNum type="arabicPeriod"/>
              <a:tabLst>
                <a:tab pos="406400" algn="l"/>
                <a:tab pos="407034" algn="l"/>
              </a:tabLst>
            </a:pPr>
            <a:r>
              <a:rPr dirty="0" sz="1800" spc="-5">
                <a:latin typeface="Segoe UI Black"/>
                <a:cs typeface="Segoe UI Black"/>
              </a:rPr>
              <a:t>Necesitamos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transitar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hacia</a:t>
            </a:r>
            <a:r>
              <a:rPr dirty="0" sz="1800">
                <a:latin typeface="Segoe UI Black"/>
                <a:cs typeface="Segoe UI Black"/>
              </a:rPr>
              <a:t> una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nueva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normalidad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en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la que</a:t>
            </a:r>
            <a:r>
              <a:rPr dirty="0" sz="1800" spc="-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no </a:t>
            </a:r>
            <a:r>
              <a:rPr dirty="0" sz="1800" spc="-484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destruyamos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nuestra</a:t>
            </a:r>
            <a:r>
              <a:rPr dirty="0" sz="1800" spc="5">
                <a:latin typeface="Segoe UI Black"/>
                <a:cs typeface="Segoe UI Black"/>
              </a:rPr>
              <a:t> </a:t>
            </a:r>
            <a:r>
              <a:rPr dirty="0" sz="1800" spc="-10">
                <a:latin typeface="Segoe UI Black"/>
                <a:cs typeface="Segoe UI Black"/>
              </a:rPr>
              <a:t>casa</a:t>
            </a:r>
            <a:r>
              <a:rPr dirty="0" sz="1800" spc="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común,</a:t>
            </a:r>
            <a:r>
              <a:rPr dirty="0" sz="1800" spc="-1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nuestro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 i="1">
                <a:latin typeface="Segoe UI Black"/>
                <a:cs typeface="Segoe UI Black"/>
              </a:rPr>
              <a:t>oikos</a:t>
            </a:r>
            <a:r>
              <a:rPr dirty="0" sz="1800">
                <a:latin typeface="Segoe UI Black"/>
                <a:cs typeface="Segoe UI Black"/>
              </a:rPr>
              <a:t>.</a:t>
            </a:r>
            <a:r>
              <a:rPr dirty="0" sz="1800" spc="-2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Alternativas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hay, por el </a:t>
            </a:r>
            <a:r>
              <a:rPr dirty="0" sz="1800">
                <a:latin typeface="Segoe UI Black"/>
                <a:cs typeface="Segoe UI Black"/>
              </a:rPr>
              <a:t>momento. De </a:t>
            </a:r>
            <a:r>
              <a:rPr dirty="0" sz="1800" spc="-5">
                <a:latin typeface="Segoe UI Black"/>
                <a:cs typeface="Segoe UI Black"/>
              </a:rPr>
              <a:t>lo contrario, </a:t>
            </a:r>
            <a:r>
              <a:rPr dirty="0" sz="1800">
                <a:latin typeface="Segoe UI Black"/>
                <a:cs typeface="Segoe UI Black"/>
              </a:rPr>
              <a:t>nos </a:t>
            </a:r>
            <a:r>
              <a:rPr dirty="0" sz="1800" spc="-5">
                <a:latin typeface="Segoe UI Black"/>
                <a:cs typeface="Segoe UI Black"/>
              </a:rPr>
              <a:t>daremos cuenta de </a:t>
            </a:r>
            <a:r>
              <a:rPr dirty="0" sz="1800">
                <a:latin typeface="Segoe UI Black"/>
                <a:cs typeface="Segoe UI Black"/>
              </a:rPr>
              <a:t> </a:t>
            </a:r>
            <a:r>
              <a:rPr dirty="0" sz="1800" spc="-5">
                <a:latin typeface="Segoe UI Black"/>
                <a:cs typeface="Segoe UI Black"/>
              </a:rPr>
              <a:t>que “</a:t>
            </a:r>
            <a:r>
              <a:rPr dirty="0" sz="1800" spc="-5" i="1">
                <a:latin typeface="Segoe UI Black"/>
                <a:cs typeface="Segoe UI Black"/>
              </a:rPr>
              <a:t>todo</a:t>
            </a:r>
            <a:r>
              <a:rPr dirty="0" sz="1800" spc="-10" i="1">
                <a:latin typeface="Segoe UI Black"/>
                <a:cs typeface="Segoe UI Black"/>
              </a:rPr>
              <a:t> </a:t>
            </a:r>
            <a:r>
              <a:rPr dirty="0" sz="1800" spc="-5" i="1">
                <a:latin typeface="Segoe UI Black"/>
                <a:cs typeface="Segoe UI Black"/>
              </a:rPr>
              <a:t>esto</a:t>
            </a:r>
            <a:r>
              <a:rPr dirty="0" sz="1800" spc="-5">
                <a:latin typeface="Segoe UI Black"/>
                <a:cs typeface="Segoe UI Black"/>
              </a:rPr>
              <a:t>”</a:t>
            </a:r>
            <a:r>
              <a:rPr dirty="0" sz="1800">
                <a:latin typeface="Segoe UI Black"/>
                <a:cs typeface="Segoe UI Black"/>
              </a:rPr>
              <a:t> no </a:t>
            </a:r>
            <a:r>
              <a:rPr dirty="0" sz="1800" spc="-10">
                <a:latin typeface="Segoe UI Black"/>
                <a:cs typeface="Segoe UI Black"/>
              </a:rPr>
              <a:t>acabará</a:t>
            </a:r>
            <a:r>
              <a:rPr dirty="0" sz="1800" spc="15">
                <a:latin typeface="Segoe UI Black"/>
                <a:cs typeface="Segoe UI Black"/>
              </a:rPr>
              <a:t> </a:t>
            </a:r>
            <a:r>
              <a:rPr dirty="0" sz="1800">
                <a:latin typeface="Segoe UI Black"/>
                <a:cs typeface="Segoe UI Black"/>
              </a:rPr>
              <a:t>nunca.</a:t>
            </a:r>
            <a:endParaRPr sz="1800">
              <a:latin typeface="Segoe UI Black"/>
              <a:cs typeface="Segoe UI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08180" cy="6870700"/>
            <a:chOff x="0" y="0"/>
            <a:chExt cx="1210818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8F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47490" y="0"/>
              <a:ext cx="8060690" cy="6858000"/>
            </a:xfrm>
            <a:custGeom>
              <a:avLst/>
              <a:gdLst/>
              <a:ahLst/>
              <a:cxnLst/>
              <a:rect l="l" t="t" r="r" b="b"/>
              <a:pathLst>
                <a:path w="8060690" h="6858000">
                  <a:moveTo>
                    <a:pt x="80604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060435" y="6858000"/>
                  </a:lnTo>
                  <a:lnTo>
                    <a:pt x="8060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54990"/>
            <a:ext cx="14090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</a:t>
            </a:r>
            <a:r>
              <a:rPr dirty="0" spc="-15"/>
              <a:t>u</a:t>
            </a:r>
            <a:r>
              <a:rPr dirty="0" spc="-5"/>
              <a:t>ipo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29480" y="208279"/>
            <a:ext cx="76962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Segoe UI"/>
                <a:cs typeface="Segoe UI"/>
              </a:rPr>
              <a:t>Área</a:t>
            </a:r>
            <a:r>
              <a:rPr dirty="0" sz="2200" b="1">
                <a:latin typeface="Segoe UI"/>
                <a:cs typeface="Segoe UI"/>
              </a:rPr>
              <a:t> </a:t>
            </a:r>
            <a:r>
              <a:rPr dirty="0" sz="2200" spc="-5" b="1">
                <a:latin typeface="Segoe UI"/>
                <a:cs typeface="Segoe UI"/>
              </a:rPr>
              <a:t>de</a:t>
            </a:r>
            <a:r>
              <a:rPr dirty="0" sz="2200" spc="10" b="1">
                <a:latin typeface="Segoe UI"/>
                <a:cs typeface="Segoe UI"/>
              </a:rPr>
              <a:t> </a:t>
            </a:r>
            <a:r>
              <a:rPr dirty="0" sz="2200" spc="-10" b="1">
                <a:latin typeface="Segoe UI"/>
                <a:cs typeface="Segoe UI"/>
              </a:rPr>
              <a:t>Estudios</a:t>
            </a:r>
            <a:r>
              <a:rPr dirty="0" sz="2200" b="1">
                <a:latin typeface="Segoe UI"/>
                <a:cs typeface="Segoe UI"/>
              </a:rPr>
              <a:t> </a:t>
            </a:r>
            <a:r>
              <a:rPr dirty="0" sz="2200" spc="-5" b="1">
                <a:latin typeface="Segoe UI"/>
                <a:cs typeface="Segoe UI"/>
              </a:rPr>
              <a:t>e</a:t>
            </a:r>
            <a:r>
              <a:rPr dirty="0" sz="2200" spc="10" b="1">
                <a:latin typeface="Segoe UI"/>
                <a:cs typeface="Segoe UI"/>
              </a:rPr>
              <a:t> </a:t>
            </a:r>
            <a:r>
              <a:rPr dirty="0" sz="2200" spc="-10" b="1">
                <a:latin typeface="Segoe UI"/>
                <a:cs typeface="Segoe UI"/>
              </a:rPr>
              <a:t>Innovación</a:t>
            </a:r>
            <a:r>
              <a:rPr dirty="0" sz="2200" spc="5" b="1">
                <a:latin typeface="Segoe UI"/>
                <a:cs typeface="Segoe UI"/>
              </a:rPr>
              <a:t> </a:t>
            </a:r>
            <a:r>
              <a:rPr dirty="0" sz="2200" spc="-5" b="1">
                <a:latin typeface="Segoe UI"/>
                <a:cs typeface="Segoe UI"/>
              </a:rPr>
              <a:t>Social</a:t>
            </a:r>
            <a:r>
              <a:rPr dirty="0" sz="2200" spc="5" b="1">
                <a:latin typeface="Segoe UI"/>
                <a:cs typeface="Segoe UI"/>
              </a:rPr>
              <a:t> </a:t>
            </a:r>
            <a:r>
              <a:rPr dirty="0" sz="2200" spc="-5" b="1">
                <a:latin typeface="Segoe UI"/>
                <a:cs typeface="Segoe UI"/>
              </a:rPr>
              <a:t>de</a:t>
            </a:r>
            <a:r>
              <a:rPr dirty="0" sz="2200" spc="15" b="1">
                <a:latin typeface="Segoe UI"/>
                <a:cs typeface="Segoe UI"/>
              </a:rPr>
              <a:t> </a:t>
            </a:r>
            <a:r>
              <a:rPr dirty="0" sz="2200" spc="-10" b="1">
                <a:latin typeface="Segoe UI"/>
                <a:cs typeface="Segoe UI"/>
              </a:rPr>
              <a:t>Fundación</a:t>
            </a:r>
            <a:r>
              <a:rPr dirty="0" sz="2200" spc="15" b="1">
                <a:latin typeface="Segoe UI"/>
                <a:cs typeface="Segoe UI"/>
              </a:rPr>
              <a:t> </a:t>
            </a:r>
            <a:r>
              <a:rPr dirty="0" sz="2200" spc="-35" b="1">
                <a:latin typeface="Segoe UI"/>
                <a:cs typeface="Segoe UI"/>
              </a:rPr>
              <a:t>Tomillo</a:t>
            </a:r>
            <a:endParaRPr sz="22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83379" y="1014094"/>
            <a:ext cx="7793990" cy="5354320"/>
            <a:chOff x="4183379" y="1014094"/>
            <a:chExt cx="7793990" cy="53543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2414" y="1014094"/>
              <a:ext cx="5455285" cy="25646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3379" y="3789146"/>
              <a:ext cx="7793482" cy="257898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749151" y="6476389"/>
            <a:ext cx="355600" cy="3346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55</a:t>
            </a:fld>
            <a:endParaRPr sz="18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34850" cy="6870700"/>
            <a:chOff x="0" y="0"/>
            <a:chExt cx="1213485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8889" y="6857998"/>
                  </a:moveTo>
                  <a:lnTo>
                    <a:pt x="5668889" y="0"/>
                  </a:lnTo>
                  <a:lnTo>
                    <a:pt x="0" y="0"/>
                  </a:lnTo>
                  <a:lnTo>
                    <a:pt x="0" y="6857998"/>
                  </a:lnTo>
                  <a:lnTo>
                    <a:pt x="5668889" y="6857998"/>
                  </a:lnTo>
                  <a:close/>
                </a:path>
              </a:pathLst>
            </a:custGeom>
            <a:solidFill>
              <a:srgbClr val="E6AE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6889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0955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0340" y="0"/>
              <a:ext cx="8144509" cy="6858000"/>
            </a:xfrm>
            <a:custGeom>
              <a:avLst/>
              <a:gdLst/>
              <a:ahLst/>
              <a:cxnLst/>
              <a:rect l="l" t="t" r="r" b="b"/>
              <a:pathLst>
                <a:path w="8144509" h="6858000">
                  <a:moveTo>
                    <a:pt x="814450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44509" y="6858000"/>
                  </a:lnTo>
                  <a:lnTo>
                    <a:pt x="81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010" y="54990"/>
            <a:ext cx="2940050" cy="1002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Enfoques</a:t>
            </a:r>
            <a:r>
              <a:rPr dirty="0" spc="-70"/>
              <a:t> </a:t>
            </a:r>
            <a:r>
              <a:rPr dirty="0" spc="-5"/>
              <a:t>de</a:t>
            </a:r>
            <a:r>
              <a:rPr dirty="0" spc="-40"/>
              <a:t> </a:t>
            </a:r>
            <a:r>
              <a:rPr dirty="0" spc="-5"/>
              <a:t>la </a:t>
            </a:r>
            <a:r>
              <a:rPr dirty="0" spc="-875"/>
              <a:t> </a:t>
            </a:r>
            <a:r>
              <a:rPr dirty="0" spc="-5"/>
              <a:t>investigación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64555" y="821181"/>
            <a:ext cx="61372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Segoe UI"/>
                <a:cs typeface="Segoe UI"/>
              </a:rPr>
              <a:t>Desde</a:t>
            </a:r>
            <a:r>
              <a:rPr dirty="0" sz="1600" spc="8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un</a:t>
            </a:r>
            <a:r>
              <a:rPr dirty="0" sz="1600" spc="8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enfoque</a:t>
            </a:r>
            <a:r>
              <a:rPr dirty="0" sz="1600" spc="8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plural</a:t>
            </a:r>
            <a:r>
              <a:rPr dirty="0" sz="1600" spc="8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con</a:t>
            </a:r>
            <a:r>
              <a:rPr dirty="0" sz="1600" spc="7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el</a:t>
            </a:r>
            <a:r>
              <a:rPr dirty="0" sz="1600" spc="6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objeto</a:t>
            </a:r>
            <a:r>
              <a:rPr dirty="0" sz="1600" spc="8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de</a:t>
            </a:r>
            <a:r>
              <a:rPr dirty="0" sz="1600" spc="9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contribuir</a:t>
            </a:r>
            <a:r>
              <a:rPr dirty="0" sz="1600" spc="9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la</a:t>
            </a:r>
            <a:r>
              <a:rPr dirty="0" sz="1600" spc="9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toma</a:t>
            </a:r>
            <a:r>
              <a:rPr dirty="0" sz="1600" spc="9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de</a:t>
            </a:r>
            <a:endParaRPr sz="1600">
              <a:latin typeface="Segoe UI"/>
              <a:cs typeface="Sego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52010" y="1038186"/>
            <a:ext cx="1085850" cy="5344160"/>
            <a:chOff x="4152010" y="1038186"/>
            <a:chExt cx="1085850" cy="53441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6775" y="1038186"/>
              <a:ext cx="982002" cy="9820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8426" y="3050578"/>
              <a:ext cx="996086" cy="10752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010" y="5335930"/>
              <a:ext cx="1085570" cy="104632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56505" y="242696"/>
            <a:ext cx="74104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Segoe UI"/>
                <a:cs typeface="Segoe UI"/>
              </a:rPr>
              <a:t>1)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Fortalecimiento</a:t>
            </a:r>
            <a:r>
              <a:rPr dirty="0" sz="2000" spc="-5" b="1">
                <a:latin typeface="Segoe UI"/>
                <a:cs typeface="Segoe UI"/>
              </a:rPr>
              <a:t> de</a:t>
            </a:r>
            <a:r>
              <a:rPr dirty="0" sz="2000" spc="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las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capacidades</a:t>
            </a:r>
            <a:r>
              <a:rPr dirty="0" sz="2000" spc="-2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los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gobiernos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locales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2932" y="6460864"/>
            <a:ext cx="261620" cy="36576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7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4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4555" y="1065022"/>
            <a:ext cx="6170295" cy="5343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3683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Segoe UI"/>
                <a:cs typeface="Segoe UI"/>
              </a:rPr>
              <a:t>decisiones </a:t>
            </a:r>
            <a:r>
              <a:rPr dirty="0" sz="1600" spc="-5" b="1">
                <a:latin typeface="Segoe UI"/>
                <a:cs typeface="Segoe UI"/>
              </a:rPr>
              <a:t>a </a:t>
            </a:r>
            <a:r>
              <a:rPr dirty="0" sz="1600" spc="-10" b="1">
                <a:latin typeface="Segoe UI"/>
                <a:cs typeface="Segoe UI"/>
              </a:rPr>
              <a:t>través </a:t>
            </a:r>
            <a:r>
              <a:rPr dirty="0" sz="1600" spc="-5" b="1">
                <a:latin typeface="Segoe UI"/>
                <a:cs typeface="Segoe UI"/>
              </a:rPr>
              <a:t>de la </a:t>
            </a:r>
            <a:r>
              <a:rPr dirty="0" sz="1600" spc="-10" b="1">
                <a:latin typeface="Segoe UI"/>
                <a:cs typeface="Segoe UI"/>
              </a:rPr>
              <a:t>identificación </a:t>
            </a:r>
            <a:r>
              <a:rPr dirty="0" sz="1600" spc="-5" b="1">
                <a:latin typeface="Segoe UI"/>
                <a:cs typeface="Segoe UI"/>
              </a:rPr>
              <a:t>y </a:t>
            </a:r>
            <a:r>
              <a:rPr dirty="0" sz="1600" spc="-10" b="1">
                <a:latin typeface="Segoe UI"/>
                <a:cs typeface="Segoe UI"/>
              </a:rPr>
              <a:t>análisis </a:t>
            </a:r>
            <a:r>
              <a:rPr dirty="0" sz="1600" spc="-5" b="1">
                <a:latin typeface="Segoe UI"/>
                <a:cs typeface="Segoe UI"/>
              </a:rPr>
              <a:t>de </a:t>
            </a:r>
            <a:r>
              <a:rPr dirty="0" sz="1600" spc="-10" b="1">
                <a:latin typeface="Segoe UI"/>
                <a:cs typeface="Segoe UI"/>
              </a:rPr>
              <a:t>casos que 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inspiren políticas </a:t>
            </a:r>
            <a:r>
              <a:rPr dirty="0" sz="1600" spc="-5" b="1">
                <a:latin typeface="Segoe UI"/>
                <a:cs typeface="Segoe UI"/>
              </a:rPr>
              <a:t>con </a:t>
            </a:r>
            <a:r>
              <a:rPr dirty="0" sz="1600" spc="-10" b="1">
                <a:latin typeface="Segoe UI"/>
                <a:cs typeface="Segoe UI"/>
              </a:rPr>
              <a:t>una perspectiva </a:t>
            </a:r>
            <a:r>
              <a:rPr dirty="0" sz="1600" spc="-5" b="1">
                <a:latin typeface="Segoe UI"/>
                <a:cs typeface="Segoe UI"/>
              </a:rPr>
              <a:t>de </a:t>
            </a:r>
            <a:r>
              <a:rPr dirty="0" sz="1600" spc="-10" b="1">
                <a:latin typeface="Segoe UI"/>
                <a:cs typeface="Segoe UI"/>
              </a:rPr>
              <a:t>ciudadanía global </a:t>
            </a:r>
            <a:r>
              <a:rPr dirty="0" sz="1600" spc="-25" b="1">
                <a:latin typeface="Segoe UI"/>
                <a:cs typeface="Segoe UI"/>
              </a:rPr>
              <a:t>no </a:t>
            </a:r>
            <a:r>
              <a:rPr dirty="0" sz="1600" spc="-2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solamente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de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energía,</a:t>
            </a:r>
            <a:r>
              <a:rPr dirty="0" sz="1600" spc="-5" b="1">
                <a:latin typeface="Segoe UI"/>
                <a:cs typeface="Segoe UI"/>
              </a:rPr>
              <a:t> sino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con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muchos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otros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aspectos </a:t>
            </a:r>
            <a:r>
              <a:rPr dirty="0" sz="1600" spc="-5" b="1">
                <a:latin typeface="Segoe UI"/>
                <a:cs typeface="Segoe UI"/>
              </a:rPr>
              <a:t> relacionados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con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el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impulso</a:t>
            </a:r>
            <a:r>
              <a:rPr dirty="0" sz="1600" spc="-5" b="1">
                <a:latin typeface="Segoe UI"/>
                <a:cs typeface="Segoe UI"/>
              </a:rPr>
              <a:t> de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la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participación,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el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cambio 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cultural</a:t>
            </a:r>
            <a:r>
              <a:rPr dirty="0" sz="1600" spc="-2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y</a:t>
            </a:r>
            <a:r>
              <a:rPr dirty="0" sz="1600" spc="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la </a:t>
            </a:r>
            <a:r>
              <a:rPr dirty="0" sz="1600" spc="-10" b="1">
                <a:latin typeface="Segoe UI"/>
                <a:cs typeface="Segoe UI"/>
              </a:rPr>
              <a:t>toma</a:t>
            </a:r>
            <a:r>
              <a:rPr dirty="0" sz="1600" spc="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de</a:t>
            </a:r>
            <a:r>
              <a:rPr dirty="0" sz="1600" spc="-1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consciencia</a:t>
            </a:r>
            <a:r>
              <a:rPr dirty="0" sz="1600" spc="-2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ciudadana.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Segoe UI"/>
              <a:cs typeface="Segoe UI"/>
            </a:endParaRPr>
          </a:p>
          <a:p>
            <a:pPr marL="1661795" indent="-30988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1662430" algn="l"/>
              </a:tabLst>
            </a:pPr>
            <a:r>
              <a:rPr dirty="0" sz="2000" spc="-5" b="1">
                <a:latin typeface="Segoe UI"/>
                <a:cs typeface="Segoe UI"/>
              </a:rPr>
              <a:t>Enfoque</a:t>
            </a:r>
            <a:r>
              <a:rPr dirty="0" sz="2000" spc="-3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género</a:t>
            </a:r>
            <a:endParaRPr sz="2000">
              <a:latin typeface="Segoe UI"/>
              <a:cs typeface="Segoe UI"/>
            </a:endParaRPr>
          </a:p>
          <a:p>
            <a:pPr algn="just" marL="59690" marR="5080">
              <a:lnSpc>
                <a:spcPct val="100000"/>
              </a:lnSpc>
              <a:spcBef>
                <a:spcPts val="1125"/>
              </a:spcBef>
            </a:pPr>
            <a:r>
              <a:rPr dirty="0" sz="1600" spc="-10" b="1">
                <a:latin typeface="Segoe UI"/>
                <a:cs typeface="Segoe UI"/>
              </a:rPr>
              <a:t>Adoptándolo </a:t>
            </a:r>
            <a:r>
              <a:rPr dirty="0" sz="1600" spc="-5" b="1">
                <a:latin typeface="Segoe UI"/>
                <a:cs typeface="Segoe UI"/>
              </a:rPr>
              <a:t>como criterio transversal de </a:t>
            </a:r>
            <a:r>
              <a:rPr dirty="0" sz="1600" spc="-10" b="1">
                <a:latin typeface="Segoe UI"/>
                <a:cs typeface="Segoe UI"/>
              </a:rPr>
              <a:t>análisis </a:t>
            </a:r>
            <a:r>
              <a:rPr dirty="0" sz="1600" spc="-5" b="1">
                <a:latin typeface="Segoe UI"/>
                <a:cs typeface="Segoe UI"/>
              </a:rPr>
              <a:t>de </a:t>
            </a:r>
            <a:r>
              <a:rPr dirty="0" sz="1600" spc="-10" b="1">
                <a:latin typeface="Segoe UI"/>
                <a:cs typeface="Segoe UI"/>
              </a:rPr>
              <a:t>los </a:t>
            </a:r>
            <a:r>
              <a:rPr dirty="0" sz="1600" spc="-5" b="1">
                <a:latin typeface="Segoe UI"/>
                <a:cs typeface="Segoe UI"/>
              </a:rPr>
              <a:t>casos, 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mediante la participación </a:t>
            </a:r>
            <a:r>
              <a:rPr dirty="0" sz="1600" spc="-10" b="1">
                <a:latin typeface="Segoe UI"/>
                <a:cs typeface="Segoe UI"/>
              </a:rPr>
              <a:t>equilibrada </a:t>
            </a:r>
            <a:r>
              <a:rPr dirty="0" sz="1600" spc="-5" b="1">
                <a:latin typeface="Segoe UI"/>
                <a:cs typeface="Segoe UI"/>
              </a:rPr>
              <a:t>de </a:t>
            </a:r>
            <a:r>
              <a:rPr dirty="0" sz="1600" spc="-10" b="1">
                <a:latin typeface="Segoe UI"/>
                <a:cs typeface="Segoe UI"/>
              </a:rPr>
              <a:t>hombres </a:t>
            </a:r>
            <a:r>
              <a:rPr dirty="0" sz="1600" spc="-5" b="1">
                <a:latin typeface="Segoe UI"/>
                <a:cs typeface="Segoe UI"/>
              </a:rPr>
              <a:t>y </a:t>
            </a:r>
            <a:r>
              <a:rPr dirty="0" sz="1600" spc="-10" b="1">
                <a:latin typeface="Segoe UI"/>
                <a:cs typeface="Segoe UI"/>
              </a:rPr>
              <a:t>mujeres </a:t>
            </a:r>
            <a:r>
              <a:rPr dirty="0" sz="1600" spc="-5" b="1">
                <a:latin typeface="Segoe UI"/>
                <a:cs typeface="Segoe UI"/>
              </a:rPr>
              <a:t>en 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los instrumentos </a:t>
            </a:r>
            <a:r>
              <a:rPr dirty="0" sz="1600" spc="-5" b="1">
                <a:latin typeface="Segoe UI"/>
                <a:cs typeface="Segoe UI"/>
              </a:rPr>
              <a:t>de </a:t>
            </a:r>
            <a:r>
              <a:rPr dirty="0" sz="1600" spc="-10" b="1">
                <a:latin typeface="Segoe UI"/>
                <a:cs typeface="Segoe UI"/>
              </a:rPr>
              <a:t>recogida </a:t>
            </a:r>
            <a:r>
              <a:rPr dirty="0" sz="1600" spc="-15" b="1">
                <a:latin typeface="Segoe UI"/>
                <a:cs typeface="Segoe UI"/>
              </a:rPr>
              <a:t>de </a:t>
            </a:r>
            <a:r>
              <a:rPr dirty="0" sz="1600" spc="-5" b="1">
                <a:latin typeface="Segoe UI"/>
                <a:cs typeface="Segoe UI"/>
              </a:rPr>
              <a:t>información y en el </a:t>
            </a:r>
            <a:r>
              <a:rPr dirty="0" sz="1600" spc="-10" b="1">
                <a:latin typeface="Segoe UI"/>
                <a:cs typeface="Segoe UI"/>
              </a:rPr>
              <a:t>equipo de 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investigación</a:t>
            </a:r>
            <a:r>
              <a:rPr dirty="0" sz="1600" spc="-5" b="1">
                <a:latin typeface="Segoe UI"/>
                <a:cs typeface="Segoe UI"/>
              </a:rPr>
              <a:t> e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incorporando</a:t>
            </a:r>
            <a:r>
              <a:rPr dirty="0" sz="1600" spc="-5" b="1">
                <a:latin typeface="Segoe UI"/>
                <a:cs typeface="Segoe UI"/>
              </a:rPr>
              <a:t> la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perspectiva</a:t>
            </a:r>
            <a:r>
              <a:rPr dirty="0" sz="1600" spc="-5" b="1">
                <a:latin typeface="Segoe UI"/>
                <a:cs typeface="Segoe UI"/>
              </a:rPr>
              <a:t> de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género</a:t>
            </a:r>
            <a:r>
              <a:rPr dirty="0" sz="1600" spc="-5" b="1">
                <a:latin typeface="Segoe UI"/>
                <a:cs typeface="Segoe UI"/>
              </a:rPr>
              <a:t> en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la </a:t>
            </a:r>
            <a:r>
              <a:rPr dirty="0" sz="1600" spc="-43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reflexión </a:t>
            </a:r>
            <a:r>
              <a:rPr dirty="0" sz="1600" spc="-5" b="1">
                <a:latin typeface="Segoe UI"/>
                <a:cs typeface="Segoe UI"/>
              </a:rPr>
              <a:t>acerca </a:t>
            </a:r>
            <a:r>
              <a:rPr dirty="0" sz="1600" spc="-10" b="1">
                <a:latin typeface="Segoe UI"/>
                <a:cs typeface="Segoe UI"/>
              </a:rPr>
              <a:t>de</a:t>
            </a:r>
            <a:r>
              <a:rPr dirty="0" sz="1600" spc="-1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los</a:t>
            </a:r>
            <a:r>
              <a:rPr dirty="0" sz="1600" spc="-1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casos</a:t>
            </a:r>
            <a:r>
              <a:rPr dirty="0" sz="1600" spc="-2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inspiradores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Segoe UI"/>
              <a:cs typeface="Segoe UI"/>
            </a:endParaRPr>
          </a:p>
          <a:p>
            <a:pPr marL="1232535" indent="-309880">
              <a:lnSpc>
                <a:spcPct val="100000"/>
              </a:lnSpc>
              <a:buAutoNum type="arabicParenR" startAt="3"/>
              <a:tabLst>
                <a:tab pos="1233170" algn="l"/>
              </a:tabLst>
            </a:pPr>
            <a:r>
              <a:rPr dirty="0" sz="2000" spc="-5" b="1">
                <a:latin typeface="Segoe UI"/>
                <a:cs typeface="Segoe UI"/>
              </a:rPr>
              <a:t>Enfoque</a:t>
            </a:r>
            <a:r>
              <a:rPr dirty="0" sz="2000" spc="-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</a:t>
            </a:r>
            <a:r>
              <a:rPr dirty="0" sz="2000" spc="-2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derechos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humanos</a:t>
            </a:r>
            <a:endParaRPr sz="2000">
              <a:latin typeface="Segoe UI"/>
              <a:cs typeface="Segoe UI"/>
            </a:endParaRPr>
          </a:p>
          <a:p>
            <a:pPr algn="just" marL="101600" marR="37465">
              <a:lnSpc>
                <a:spcPct val="100000"/>
              </a:lnSpc>
              <a:spcBef>
                <a:spcPts val="770"/>
              </a:spcBef>
            </a:pPr>
            <a:r>
              <a:rPr dirty="0" sz="1600" spc="-10" b="1">
                <a:latin typeface="Segoe UI"/>
                <a:cs typeface="Segoe UI"/>
              </a:rPr>
              <a:t>Enfocándose </a:t>
            </a:r>
            <a:r>
              <a:rPr dirty="0" sz="1600" spc="-5" b="1">
                <a:latin typeface="Segoe UI"/>
                <a:cs typeface="Segoe UI"/>
              </a:rPr>
              <a:t>en el </a:t>
            </a:r>
            <a:r>
              <a:rPr dirty="0" sz="1600" spc="-10" b="1">
                <a:latin typeface="Segoe UI"/>
                <a:cs typeface="Segoe UI"/>
              </a:rPr>
              <a:t>acceso </a:t>
            </a:r>
            <a:r>
              <a:rPr dirty="0" sz="1600" spc="-5" b="1">
                <a:latin typeface="Segoe UI"/>
                <a:cs typeface="Segoe UI"/>
              </a:rPr>
              <a:t>a </a:t>
            </a:r>
            <a:r>
              <a:rPr dirty="0" sz="1600" b="1">
                <a:latin typeface="Segoe UI"/>
                <a:cs typeface="Segoe UI"/>
              </a:rPr>
              <a:t>servicios </a:t>
            </a:r>
            <a:r>
              <a:rPr dirty="0" sz="1600" spc="-10" b="1">
                <a:latin typeface="Segoe UI"/>
                <a:cs typeface="Segoe UI"/>
              </a:rPr>
              <a:t>energéticos asequibles, 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fiables </a:t>
            </a:r>
            <a:r>
              <a:rPr dirty="0" sz="1600" spc="-5" b="1">
                <a:latin typeface="Segoe UI"/>
                <a:cs typeface="Segoe UI"/>
              </a:rPr>
              <a:t>y modernos </a:t>
            </a:r>
            <a:r>
              <a:rPr dirty="0" sz="1600" spc="-10" b="1">
                <a:latin typeface="Segoe UI"/>
                <a:cs typeface="Segoe UI"/>
              </a:rPr>
              <a:t>para combatir </a:t>
            </a:r>
            <a:r>
              <a:rPr dirty="0" sz="1600" spc="-5" b="1">
                <a:latin typeface="Segoe UI"/>
                <a:cs typeface="Segoe UI"/>
              </a:rPr>
              <a:t>la </a:t>
            </a:r>
            <a:r>
              <a:rPr dirty="0" sz="1600" spc="-10" b="1">
                <a:latin typeface="Segoe UI"/>
                <a:cs typeface="Segoe UI"/>
              </a:rPr>
              <a:t>pobreza energética, que 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supone un </a:t>
            </a:r>
            <a:r>
              <a:rPr dirty="0" sz="1600" spc="-5" b="1">
                <a:latin typeface="Segoe UI"/>
                <a:cs typeface="Segoe UI"/>
              </a:rPr>
              <a:t>lastre evidente en materia de </a:t>
            </a:r>
            <a:r>
              <a:rPr dirty="0" sz="1600" spc="-10" b="1">
                <a:latin typeface="Segoe UI"/>
                <a:cs typeface="Segoe UI"/>
              </a:rPr>
              <a:t>derechos </a:t>
            </a:r>
            <a:r>
              <a:rPr dirty="0" sz="1600" spc="-5" b="1">
                <a:latin typeface="Segoe UI"/>
                <a:cs typeface="Segoe UI"/>
              </a:rPr>
              <a:t>humanos; y 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promoviendo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b="1">
                <a:latin typeface="Segoe UI"/>
                <a:cs typeface="Segoe UI"/>
              </a:rPr>
              <a:t>la</a:t>
            </a:r>
            <a:r>
              <a:rPr dirty="0" sz="1600" spc="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participación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ciudadana</a:t>
            </a:r>
            <a:r>
              <a:rPr dirty="0" sz="1600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como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b="1">
                <a:latin typeface="Segoe UI"/>
                <a:cs typeface="Segoe UI"/>
              </a:rPr>
              <a:t>parte</a:t>
            </a:r>
            <a:r>
              <a:rPr dirty="0" sz="1600" spc="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de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5" b="1">
                <a:latin typeface="Segoe UI"/>
                <a:cs typeface="Segoe UI"/>
              </a:rPr>
              <a:t>un </a:t>
            </a:r>
            <a:r>
              <a:rPr dirty="0" sz="1600" spc="-10" b="1">
                <a:latin typeface="Segoe UI"/>
                <a:cs typeface="Segoe UI"/>
              </a:rPr>
              <a:t> </a:t>
            </a:r>
            <a:r>
              <a:rPr dirty="0" sz="1600" spc="-20" b="1">
                <a:latin typeface="Segoe UI"/>
                <a:cs typeface="Segoe UI"/>
              </a:rPr>
              <a:t>“derecho</a:t>
            </a:r>
            <a:r>
              <a:rPr dirty="0" sz="1600" spc="-5" b="1">
                <a:latin typeface="Segoe UI"/>
                <a:cs typeface="Segoe UI"/>
              </a:rPr>
              <a:t> a la ciudad”</a:t>
            </a:r>
            <a:r>
              <a:rPr dirty="0" sz="1600" spc="-10" b="1">
                <a:latin typeface="Segoe UI"/>
                <a:cs typeface="Segoe UI"/>
              </a:rPr>
              <a:t> para</a:t>
            </a:r>
            <a:r>
              <a:rPr dirty="0" sz="1600" spc="-5" b="1">
                <a:latin typeface="Segoe UI"/>
                <a:cs typeface="Segoe UI"/>
              </a:rPr>
              <a:t> </a:t>
            </a:r>
            <a:r>
              <a:rPr dirty="0" sz="1600" spc="-10" b="1">
                <a:latin typeface="Segoe UI"/>
                <a:cs typeface="Segoe UI"/>
              </a:rPr>
              <a:t>todas</a:t>
            </a:r>
            <a:r>
              <a:rPr dirty="0" sz="1600" spc="1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las</a:t>
            </a:r>
            <a:r>
              <a:rPr dirty="0" sz="1600" spc="-1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personas</a:t>
            </a:r>
            <a:r>
              <a:rPr dirty="0" sz="1600" spc="-10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y</a:t>
            </a:r>
            <a:r>
              <a:rPr dirty="0" sz="1600" spc="5" b="1">
                <a:latin typeface="Segoe UI"/>
                <a:cs typeface="Segoe UI"/>
              </a:rPr>
              <a:t> </a:t>
            </a:r>
            <a:r>
              <a:rPr dirty="0" sz="1600" spc="-5" b="1">
                <a:latin typeface="Segoe UI"/>
                <a:cs typeface="Segoe UI"/>
              </a:rPr>
              <a:t>organizaciones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47" y="1452880"/>
            <a:ext cx="4964684" cy="45016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56228" y="2356180"/>
            <a:ext cx="41275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-6095" y="6458731"/>
            <a:ext cx="325755" cy="399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10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1042" y="3440683"/>
            <a:ext cx="41338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" b="1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1542" y="3440683"/>
            <a:ext cx="41338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6228" y="4520945"/>
            <a:ext cx="4127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259" y="251536"/>
            <a:ext cx="2127885" cy="2408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471C4"/>
                </a:solidFill>
                <a:latin typeface="Segoe UI Black"/>
                <a:cs typeface="Segoe UI Black"/>
              </a:rPr>
              <a:t>Comunicación</a:t>
            </a:r>
            <a:endParaRPr sz="2400">
              <a:latin typeface="Segoe UI Black"/>
              <a:cs typeface="Segoe UI Black"/>
            </a:endParaRPr>
          </a:p>
          <a:p>
            <a:pPr algn="r" marL="452755" marR="5080" indent="-320040">
              <a:lnSpc>
                <a:spcPct val="141800"/>
              </a:lnSpc>
              <a:spcBef>
                <a:spcPts val="755"/>
              </a:spcBef>
            </a:pPr>
            <a:r>
              <a:rPr dirty="0" sz="2400">
                <a:latin typeface="Segoe UI Black"/>
                <a:cs typeface="Segoe UI Black"/>
              </a:rPr>
              <a:t>Informe</a:t>
            </a:r>
            <a:r>
              <a:rPr dirty="0" sz="2400" spc="-9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final </a:t>
            </a:r>
            <a:r>
              <a:rPr dirty="0" sz="2400" spc="-650">
                <a:latin typeface="Segoe UI Black"/>
                <a:cs typeface="Segoe UI Black"/>
              </a:rPr>
              <a:t> </a:t>
            </a:r>
            <a:r>
              <a:rPr dirty="0" sz="2400" spc="-5">
                <a:solidFill>
                  <a:srgbClr val="0462C1"/>
                </a:solidFill>
                <a:latin typeface="Segoe UI Black"/>
                <a:cs typeface="Segoe UI Black"/>
                <a:hlinkClick r:id="rId4"/>
              </a:rPr>
              <a:t>Portal</a:t>
            </a:r>
            <a:r>
              <a:rPr dirty="0" sz="2400" spc="-55">
                <a:solidFill>
                  <a:srgbClr val="0462C1"/>
                </a:solidFill>
                <a:latin typeface="Segoe UI Black"/>
                <a:cs typeface="Segoe UI Black"/>
                <a:hlinkClick r:id="rId4"/>
              </a:rPr>
              <a:t> </a:t>
            </a:r>
            <a:r>
              <a:rPr dirty="0" sz="2400" spc="-5">
                <a:solidFill>
                  <a:srgbClr val="0462C1"/>
                </a:solidFill>
                <a:latin typeface="Segoe UI Black"/>
                <a:cs typeface="Segoe UI Black"/>
                <a:hlinkClick r:id="rId4"/>
              </a:rPr>
              <a:t>web</a:t>
            </a:r>
            <a:endParaRPr sz="2400">
              <a:latin typeface="Segoe UI Black"/>
              <a:cs typeface="Segoe UI Black"/>
            </a:endParaRPr>
          </a:p>
          <a:p>
            <a:pPr algn="r" marL="876935" marR="5715" indent="-424180">
              <a:lnSpc>
                <a:spcPct val="100000"/>
              </a:lnSpc>
              <a:spcBef>
                <a:spcPts val="1200"/>
              </a:spcBef>
            </a:pPr>
            <a:r>
              <a:rPr dirty="0" sz="2400" spc="-5">
                <a:latin typeface="Segoe UI Black"/>
                <a:cs typeface="Segoe UI Black"/>
              </a:rPr>
              <a:t>Jornada</a:t>
            </a:r>
            <a:r>
              <a:rPr dirty="0" sz="2400" spc="-9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 </a:t>
            </a:r>
            <a:r>
              <a:rPr dirty="0" sz="2400" spc="-65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difusi</a:t>
            </a:r>
            <a:r>
              <a:rPr dirty="0" sz="2400">
                <a:latin typeface="Segoe UI Black"/>
                <a:cs typeface="Segoe UI Black"/>
              </a:rPr>
              <a:t>ón</a:t>
            </a:r>
            <a:endParaRPr sz="2400">
              <a:latin typeface="Segoe UI Black"/>
              <a:cs typeface="Segoe UI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122" y="4473321"/>
            <a:ext cx="1971039" cy="16478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25"/>
              </a:spcBef>
            </a:pPr>
            <a:r>
              <a:rPr dirty="0" sz="2400" spc="-5">
                <a:solidFill>
                  <a:srgbClr val="A4A4A4"/>
                </a:solidFill>
                <a:latin typeface="Segoe UI Black"/>
                <a:cs typeface="Segoe UI Black"/>
              </a:rPr>
              <a:t>Aprendizajes</a:t>
            </a:r>
            <a:endParaRPr sz="2400">
              <a:latin typeface="Segoe UI Black"/>
              <a:cs typeface="Segoe UI Black"/>
            </a:endParaRPr>
          </a:p>
          <a:p>
            <a:pPr algn="r" marL="388620" marR="5080" indent="261620">
              <a:lnSpc>
                <a:spcPct val="100000"/>
              </a:lnSpc>
              <a:spcBef>
                <a:spcPts val="620"/>
              </a:spcBef>
            </a:pPr>
            <a:r>
              <a:rPr dirty="0" sz="2400" spc="-5">
                <a:latin typeface="Segoe UI Black"/>
                <a:cs typeface="Segoe UI Black"/>
              </a:rPr>
              <a:t>Taller</a:t>
            </a:r>
            <a:r>
              <a:rPr dirty="0" sz="2400" spc="-9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 </a:t>
            </a:r>
            <a:r>
              <a:rPr dirty="0" sz="2400" spc="-65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retos </a:t>
            </a:r>
            <a:r>
              <a:rPr dirty="0" sz="2400">
                <a:latin typeface="Segoe UI Black"/>
                <a:cs typeface="Segoe UI Black"/>
              </a:rPr>
              <a:t>y </a:t>
            </a:r>
            <a:r>
              <a:rPr dirty="0" sz="2400" spc="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escen</a:t>
            </a:r>
            <a:r>
              <a:rPr dirty="0" sz="2400" spc="-10">
                <a:latin typeface="Segoe UI Black"/>
                <a:cs typeface="Segoe UI Black"/>
              </a:rPr>
              <a:t>a</a:t>
            </a:r>
            <a:r>
              <a:rPr dirty="0" sz="2400" spc="-5">
                <a:latin typeface="Segoe UI Black"/>
                <a:cs typeface="Segoe UI Black"/>
              </a:rPr>
              <a:t>rios</a:t>
            </a:r>
            <a:endParaRPr sz="2400">
              <a:latin typeface="Segoe UI Black"/>
              <a:cs typeface="Segoe UI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73626" y="181863"/>
            <a:ext cx="3141980" cy="25311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54305" indent="-142240">
              <a:lnSpc>
                <a:spcPct val="100000"/>
              </a:lnSpc>
              <a:spcBef>
                <a:spcPts val="720"/>
              </a:spcBef>
            </a:pPr>
            <a:r>
              <a:rPr dirty="0" sz="2400" spc="-5">
                <a:solidFill>
                  <a:srgbClr val="FFC000"/>
                </a:solidFill>
                <a:latin typeface="Segoe UI Black"/>
                <a:cs typeface="Segoe UI Black"/>
              </a:rPr>
              <a:t>Contexto</a:t>
            </a:r>
            <a:r>
              <a:rPr dirty="0" sz="2400" spc="-25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dirty="0" sz="2400">
                <a:solidFill>
                  <a:srgbClr val="FFC000"/>
                </a:solidFill>
                <a:latin typeface="Segoe UI Black"/>
                <a:cs typeface="Segoe UI Black"/>
              </a:rPr>
              <a:t>y</a:t>
            </a:r>
            <a:r>
              <a:rPr dirty="0" sz="2400" spc="-50">
                <a:solidFill>
                  <a:srgbClr val="FFC000"/>
                </a:solidFill>
                <a:latin typeface="Segoe UI Black"/>
                <a:cs typeface="Segoe UI Black"/>
              </a:rPr>
              <a:t> </a:t>
            </a:r>
            <a:r>
              <a:rPr dirty="0" sz="2400">
                <a:solidFill>
                  <a:srgbClr val="FFC000"/>
                </a:solidFill>
                <a:latin typeface="Segoe UI Black"/>
                <a:cs typeface="Segoe UI Black"/>
              </a:rPr>
              <a:t>Selección</a:t>
            </a:r>
            <a:endParaRPr sz="2400">
              <a:latin typeface="Segoe UI Black"/>
              <a:cs typeface="Segoe UI Black"/>
            </a:endParaRPr>
          </a:p>
          <a:p>
            <a:pPr marL="154305" marR="19685">
              <a:lnSpc>
                <a:spcPct val="100099"/>
              </a:lnSpc>
              <a:spcBef>
                <a:spcPts val="620"/>
              </a:spcBef>
            </a:pPr>
            <a:r>
              <a:rPr dirty="0" sz="2400" spc="-5">
                <a:latin typeface="Segoe UI Black"/>
                <a:cs typeface="Segoe UI Black"/>
              </a:rPr>
              <a:t>Identificación</a:t>
            </a:r>
            <a:r>
              <a:rPr dirty="0" sz="2400" spc="-2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</a:t>
            </a:r>
            <a:r>
              <a:rPr dirty="0" sz="2400" spc="-2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20 </a:t>
            </a:r>
            <a:r>
              <a:rPr dirty="0" sz="2400" spc="-65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casos</a:t>
            </a:r>
            <a:r>
              <a:rPr dirty="0" sz="2400" spc="-10">
                <a:latin typeface="Segoe UI Black"/>
                <a:cs typeface="Segoe UI Black"/>
              </a:rPr>
              <a:t>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60">
                <a:latin typeface="Times New Roman"/>
                <a:cs typeface="Times New Roman"/>
              </a:rPr>
              <a:t> </a:t>
            </a:r>
            <a:r>
              <a:rPr dirty="0" sz="2400">
                <a:latin typeface="Segoe UI Black"/>
                <a:cs typeface="Segoe UI Black"/>
              </a:rPr>
              <a:t>6</a:t>
            </a:r>
            <a:r>
              <a:rPr dirty="0" sz="2400" spc="-5">
                <a:latin typeface="Segoe UI Black"/>
                <a:cs typeface="Segoe UI Black"/>
              </a:rPr>
              <a:t> casos </a:t>
            </a:r>
            <a:r>
              <a:rPr dirty="0" sz="2400">
                <a:latin typeface="Segoe UI Black"/>
                <a:cs typeface="Segoe UI Black"/>
              </a:rPr>
              <a:t> </a:t>
            </a:r>
            <a:r>
              <a:rPr dirty="0" sz="2400" spc="-10">
                <a:latin typeface="Segoe UI Black"/>
                <a:cs typeface="Segoe UI Black"/>
              </a:rPr>
              <a:t>estudiados</a:t>
            </a:r>
            <a:endParaRPr sz="2400">
              <a:latin typeface="Segoe UI Black"/>
              <a:cs typeface="Segoe UI Black"/>
            </a:endParaRPr>
          </a:p>
          <a:p>
            <a:pPr marL="154305" marR="299720">
              <a:lnSpc>
                <a:spcPct val="100000"/>
              </a:lnSpc>
              <a:spcBef>
                <a:spcPts val="1200"/>
              </a:spcBef>
            </a:pPr>
            <a:r>
              <a:rPr dirty="0" sz="2400">
                <a:latin typeface="Segoe UI Black"/>
                <a:cs typeface="Segoe UI Black"/>
              </a:rPr>
              <a:t>Panel</a:t>
            </a:r>
            <a:r>
              <a:rPr dirty="0" sz="2400" spc="-3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delphi</a:t>
            </a:r>
            <a:r>
              <a:rPr dirty="0" sz="2400" spc="-2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</a:t>
            </a:r>
            <a:r>
              <a:rPr dirty="0" sz="2400" spc="-3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11 </a:t>
            </a:r>
            <a:r>
              <a:rPr dirty="0" sz="2400" spc="-65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expertos/as</a:t>
            </a:r>
            <a:endParaRPr sz="2400">
              <a:latin typeface="Segoe UI Black"/>
              <a:cs typeface="Segoe UI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958" y="4473321"/>
            <a:ext cx="2357755" cy="180022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2400" spc="-5">
                <a:solidFill>
                  <a:srgbClr val="EC7C30"/>
                </a:solidFill>
                <a:latin typeface="Segoe UI Black"/>
                <a:cs typeface="Segoe UI Black"/>
              </a:rPr>
              <a:t>Estudio</a:t>
            </a:r>
            <a:endParaRPr sz="2400">
              <a:latin typeface="Segoe UI Black"/>
              <a:cs typeface="Segoe UI Black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</a:pPr>
            <a:r>
              <a:rPr dirty="0" sz="2400" spc="-5">
                <a:latin typeface="Segoe UI Black"/>
                <a:cs typeface="Segoe UI Black"/>
              </a:rPr>
              <a:t>Revisión </a:t>
            </a:r>
            <a:r>
              <a:rPr dirty="0" sz="2400" spc="-10">
                <a:latin typeface="Segoe UI Black"/>
                <a:cs typeface="Segoe UI Black"/>
              </a:rPr>
              <a:t>digital </a:t>
            </a:r>
            <a:r>
              <a:rPr dirty="0" sz="2400" spc="-65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de</a:t>
            </a:r>
            <a:r>
              <a:rPr dirty="0" sz="2400" spc="-10">
                <a:latin typeface="Segoe UI Black"/>
                <a:cs typeface="Segoe UI Black"/>
              </a:rPr>
              <a:t> </a:t>
            </a:r>
            <a:r>
              <a:rPr dirty="0" sz="2400">
                <a:latin typeface="Segoe UI Black"/>
                <a:cs typeface="Segoe UI Black"/>
              </a:rPr>
              <a:t>6</a:t>
            </a:r>
            <a:r>
              <a:rPr dirty="0" sz="2400" spc="-15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casos</a:t>
            </a:r>
            <a:endParaRPr sz="2400">
              <a:latin typeface="Segoe UI Black"/>
              <a:cs typeface="Segoe UI Black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400" spc="-5">
                <a:latin typeface="Segoe UI Black"/>
                <a:cs typeface="Segoe UI Black"/>
              </a:rPr>
              <a:t>15</a:t>
            </a:r>
            <a:r>
              <a:rPr dirty="0" sz="2400" spc="-40">
                <a:latin typeface="Segoe UI Black"/>
                <a:cs typeface="Segoe UI Black"/>
              </a:rPr>
              <a:t> </a:t>
            </a:r>
            <a:r>
              <a:rPr dirty="0" sz="2400" spc="-5">
                <a:latin typeface="Segoe UI Black"/>
                <a:cs typeface="Segoe UI Black"/>
              </a:rPr>
              <a:t>entrevistas</a:t>
            </a:r>
            <a:endParaRPr sz="2400">
              <a:latin typeface="Segoe UI Black"/>
              <a:cs typeface="Segoe UI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3698" y="512445"/>
            <a:ext cx="551243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latin typeface="Segoe UI Black"/>
                <a:cs typeface="Segoe UI Black"/>
              </a:rPr>
              <a:t>Fase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1: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Análisis</a:t>
            </a:r>
            <a:r>
              <a:rPr dirty="0" sz="3200" spc="-5">
                <a:latin typeface="Segoe UI Black"/>
                <a:cs typeface="Segoe UI Black"/>
              </a:rPr>
              <a:t> de</a:t>
            </a:r>
            <a:r>
              <a:rPr dirty="0" sz="3200" spc="-2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contexto</a:t>
            </a:r>
            <a:endParaRPr sz="3200">
              <a:latin typeface="Segoe UI Black"/>
              <a:cs typeface="Segoe UI Blac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5846" y="2065032"/>
            <a:ext cx="1208405" cy="3187065"/>
            <a:chOff x="145846" y="2065032"/>
            <a:chExt cx="1208405" cy="31870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165" y="4099953"/>
              <a:ext cx="1152004" cy="1152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846" y="2065032"/>
              <a:ext cx="1208049" cy="114717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15489" y="2369311"/>
            <a:ext cx="5030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0" marR="5080" indent="-69215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Segoe UI"/>
                <a:cs typeface="Segoe UI"/>
              </a:rPr>
              <a:t>Revisión </a:t>
            </a:r>
            <a:r>
              <a:rPr dirty="0" sz="1800" spc="-5" b="1">
                <a:latin typeface="Segoe UI"/>
                <a:cs typeface="Segoe UI"/>
              </a:rPr>
              <a:t>bibliográfica sobre ciudadanía </a:t>
            </a:r>
            <a:r>
              <a:rPr dirty="0" sz="1800" spc="-10" b="1">
                <a:latin typeface="Segoe UI"/>
                <a:cs typeface="Segoe UI"/>
              </a:rPr>
              <a:t>global,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energía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-5" b="1">
                <a:latin typeface="Segoe UI"/>
                <a:cs typeface="Segoe UI"/>
              </a:rPr>
              <a:t> participación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ciudadana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6095" y="6458731"/>
            <a:ext cx="325755" cy="399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10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0742" y="4079494"/>
            <a:ext cx="549338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Celebración </a:t>
            </a:r>
            <a:r>
              <a:rPr dirty="0" sz="1800" spc="-5" b="1">
                <a:latin typeface="Segoe UI"/>
                <a:cs typeface="Segoe UI"/>
              </a:rPr>
              <a:t>de 3entrevistas </a:t>
            </a:r>
            <a:r>
              <a:rPr dirty="0" sz="1800" b="1">
                <a:latin typeface="Segoe UI"/>
                <a:cs typeface="Segoe UI"/>
              </a:rPr>
              <a:t>con </a:t>
            </a:r>
            <a:r>
              <a:rPr dirty="0" sz="1800" spc="-5" b="1">
                <a:latin typeface="Segoe UI"/>
                <a:cs typeface="Segoe UI"/>
              </a:rPr>
              <a:t>representantes del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Ayuntamiento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b="1">
                <a:latin typeface="Segoe UI"/>
                <a:cs typeface="Segoe UI"/>
              </a:rPr>
              <a:t> Madrid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para</a:t>
            </a:r>
            <a:r>
              <a:rPr dirty="0" sz="1800" spc="-4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conocer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el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marco de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políticas públicas </a:t>
            </a:r>
            <a:r>
              <a:rPr dirty="0" sz="1800" b="1">
                <a:latin typeface="Segoe UI"/>
                <a:cs typeface="Segoe UI"/>
              </a:rPr>
              <a:t>locales + 4 </a:t>
            </a:r>
            <a:r>
              <a:rPr dirty="0" sz="1800" spc="-5" b="1">
                <a:latin typeface="Segoe UI"/>
                <a:cs typeface="Segoe UI"/>
              </a:rPr>
              <a:t>entrevistas </a:t>
            </a:r>
            <a:r>
              <a:rPr dirty="0" sz="1800" b="1">
                <a:latin typeface="Segoe UI"/>
                <a:cs typeface="Segoe UI"/>
              </a:rPr>
              <a:t>con 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expertos/as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</a:t>
            </a:r>
            <a:r>
              <a:rPr dirty="0" sz="1800" spc="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energía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participación ciudadana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8350" cy="6870700"/>
            <a:chOff x="0" y="0"/>
            <a:chExt cx="12198350" cy="6870700"/>
          </a:xfrm>
        </p:grpSpPr>
        <p:sp>
          <p:nvSpPr>
            <p:cNvPr id="3" name="object 3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567410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74106" y="6858000"/>
                  </a:lnTo>
                  <a:lnTo>
                    <a:pt x="56741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17893" y="0"/>
              <a:ext cx="5674360" cy="6858000"/>
            </a:xfrm>
            <a:custGeom>
              <a:avLst/>
              <a:gdLst/>
              <a:ahLst/>
              <a:cxnLst/>
              <a:rect l="l" t="t" r="r" b="b"/>
              <a:pathLst>
                <a:path w="5674359" h="6858000">
                  <a:moveTo>
                    <a:pt x="0" y="6858000"/>
                  </a:moveTo>
                  <a:lnTo>
                    <a:pt x="5674106" y="6858000"/>
                  </a:lnTo>
                  <a:lnTo>
                    <a:pt x="567410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991" y="489838"/>
              <a:ext cx="5803646" cy="58783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7743190" cy="6858000"/>
            </a:xfrm>
            <a:custGeom>
              <a:avLst/>
              <a:gdLst/>
              <a:ahLst/>
              <a:cxnLst/>
              <a:rect l="l" t="t" r="r" b="b"/>
              <a:pathLst>
                <a:path w="7743190" h="6858000">
                  <a:moveTo>
                    <a:pt x="7742812" y="6857996"/>
                  </a:moveTo>
                  <a:lnTo>
                    <a:pt x="7742812" y="0"/>
                  </a:lnTo>
                  <a:lnTo>
                    <a:pt x="0" y="0"/>
                  </a:lnTo>
                  <a:lnTo>
                    <a:pt x="0" y="6857996"/>
                  </a:lnTo>
                  <a:lnTo>
                    <a:pt x="7742812" y="6857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36760" y="29032"/>
            <a:ext cx="2969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2.Metodología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09435" y="2162441"/>
            <a:ext cx="1166495" cy="4191000"/>
            <a:chOff x="409435" y="2162441"/>
            <a:chExt cx="1166495" cy="41910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98" y="5201183"/>
              <a:ext cx="1152004" cy="1152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435" y="2162441"/>
              <a:ext cx="1166342" cy="115200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14" y="3557994"/>
            <a:ext cx="1062647" cy="126000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066035" y="2388870"/>
            <a:ext cx="5046980" cy="392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Segoe UI"/>
                <a:cs typeface="Segoe UI"/>
              </a:rPr>
              <a:t>Búsqueda digital </a:t>
            </a:r>
            <a:r>
              <a:rPr dirty="0" sz="1800" b="1">
                <a:latin typeface="Segoe UI"/>
                <a:cs typeface="Segoe UI"/>
              </a:rPr>
              <a:t>con </a:t>
            </a:r>
            <a:r>
              <a:rPr dirty="0" sz="1800" spc="-5" b="1">
                <a:latin typeface="Segoe UI"/>
                <a:cs typeface="Segoe UI"/>
              </a:rPr>
              <a:t>la que </a:t>
            </a:r>
            <a:r>
              <a:rPr dirty="0" sz="1800" b="1">
                <a:latin typeface="Segoe UI"/>
                <a:cs typeface="Segoe UI"/>
              </a:rPr>
              <a:t>se </a:t>
            </a:r>
            <a:r>
              <a:rPr dirty="0" sz="1800" spc="-5" b="1">
                <a:latin typeface="Segoe UI"/>
                <a:cs typeface="Segoe UI"/>
              </a:rPr>
              <a:t>identificaron 20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iniciativas que podían representar </a:t>
            </a:r>
            <a:r>
              <a:rPr dirty="0" sz="1800" b="1">
                <a:latin typeface="Segoe UI"/>
                <a:cs typeface="Segoe UI"/>
              </a:rPr>
              <a:t>casos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estudio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Segoe UI"/>
              <a:cs typeface="Segoe UI"/>
            </a:endParaRPr>
          </a:p>
          <a:p>
            <a:pPr marL="43180" marR="1036955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Establecimiento de </a:t>
            </a:r>
            <a:r>
              <a:rPr dirty="0" sz="1800" b="1">
                <a:latin typeface="Segoe UI"/>
                <a:cs typeface="Segoe UI"/>
              </a:rPr>
              <a:t>5 criterios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b="1">
                <a:latin typeface="Segoe UI"/>
                <a:cs typeface="Segoe UI"/>
              </a:rPr>
              <a:t> selección </a:t>
            </a:r>
            <a:r>
              <a:rPr dirty="0" sz="1800" spc="-5" b="1">
                <a:latin typeface="Segoe UI"/>
                <a:cs typeface="Segoe UI"/>
              </a:rPr>
              <a:t>de </a:t>
            </a:r>
            <a:r>
              <a:rPr dirty="0" sz="1800" b="1">
                <a:latin typeface="Segoe UI"/>
                <a:cs typeface="Segoe UI"/>
              </a:rPr>
              <a:t>casos vinculados con </a:t>
            </a:r>
            <a:r>
              <a:rPr dirty="0" sz="1800" spc="-5" b="1">
                <a:latin typeface="Segoe UI"/>
                <a:cs typeface="Segoe UI"/>
              </a:rPr>
              <a:t>la </a:t>
            </a:r>
            <a:r>
              <a:rPr dirty="0" sz="180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perspectiva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de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ciudadanía</a:t>
            </a:r>
            <a:r>
              <a:rPr dirty="0" sz="1800" spc="-6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global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la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innovación</a:t>
            </a:r>
            <a:r>
              <a:rPr dirty="0" sz="1800" spc="-45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social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Segoe UI"/>
              <a:cs typeface="Segoe UI"/>
            </a:endParaRPr>
          </a:p>
          <a:p>
            <a:pPr marL="74930" marR="342900">
              <a:lnSpc>
                <a:spcPct val="100000"/>
              </a:lnSpc>
            </a:pPr>
            <a:r>
              <a:rPr dirty="0" sz="1800" spc="-5" b="1">
                <a:latin typeface="Segoe UI"/>
                <a:cs typeface="Segoe UI"/>
              </a:rPr>
              <a:t>Puesta en marcha de </a:t>
            </a:r>
            <a:r>
              <a:rPr dirty="0" sz="1800" b="1">
                <a:latin typeface="Segoe UI"/>
                <a:cs typeface="Segoe UI"/>
              </a:rPr>
              <a:t>un </a:t>
            </a:r>
            <a:r>
              <a:rPr dirty="0" sz="1800" spc="-5" b="1">
                <a:latin typeface="Segoe UI"/>
                <a:cs typeface="Segoe UI"/>
              </a:rPr>
              <a:t>panel </a:t>
            </a:r>
            <a:r>
              <a:rPr dirty="0" sz="1800" b="1">
                <a:latin typeface="Segoe UI"/>
                <a:cs typeface="Segoe UI"/>
              </a:rPr>
              <a:t>con </a:t>
            </a:r>
            <a:r>
              <a:rPr dirty="0" sz="1800" spc="-5" b="1">
                <a:latin typeface="Segoe UI"/>
                <a:cs typeface="Segoe UI"/>
              </a:rPr>
              <a:t>11 </a:t>
            </a:r>
            <a:r>
              <a:rPr dirty="0" sz="1800" b="1">
                <a:latin typeface="Segoe UI"/>
                <a:cs typeface="Segoe UI"/>
              </a:rPr>
              <a:t> personas </a:t>
            </a:r>
            <a:r>
              <a:rPr dirty="0" sz="1800" spc="-5" b="1">
                <a:latin typeface="Segoe UI"/>
                <a:cs typeface="Segoe UI"/>
              </a:rPr>
              <a:t>españolas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europeas </a:t>
            </a:r>
            <a:r>
              <a:rPr dirty="0" sz="1800" b="1">
                <a:latin typeface="Segoe UI"/>
                <a:cs typeface="Segoe UI"/>
              </a:rPr>
              <a:t>expertas </a:t>
            </a:r>
            <a:r>
              <a:rPr dirty="0" sz="1800" spc="-5" b="1">
                <a:latin typeface="Segoe UI"/>
                <a:cs typeface="Segoe UI"/>
              </a:rPr>
              <a:t>en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energía </a:t>
            </a:r>
            <a:r>
              <a:rPr dirty="0" sz="1800" b="1">
                <a:latin typeface="Segoe UI"/>
                <a:cs typeface="Segoe UI"/>
              </a:rPr>
              <a:t>y </a:t>
            </a:r>
            <a:r>
              <a:rPr dirty="0" sz="1800" spc="-5" b="1">
                <a:latin typeface="Segoe UI"/>
                <a:cs typeface="Segoe UI"/>
              </a:rPr>
              <a:t>participación ciudadana para que </a:t>
            </a:r>
            <a:r>
              <a:rPr dirty="0" sz="1800" spc="-484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valoraran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los</a:t>
            </a:r>
            <a:r>
              <a:rPr dirty="0" sz="1800" spc="-3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casos</a:t>
            </a:r>
            <a:r>
              <a:rPr dirty="0" sz="1800" spc="-40" b="1">
                <a:latin typeface="Segoe UI"/>
                <a:cs typeface="Segoe UI"/>
              </a:rPr>
              <a:t> </a:t>
            </a:r>
            <a:r>
              <a:rPr dirty="0" sz="1800" spc="-5" b="1">
                <a:latin typeface="Segoe UI"/>
                <a:cs typeface="Segoe UI"/>
              </a:rPr>
              <a:t>que</a:t>
            </a:r>
            <a:r>
              <a:rPr dirty="0" sz="1800" b="1">
                <a:latin typeface="Segoe UI"/>
                <a:cs typeface="Segoe UI"/>
              </a:rPr>
              <a:t> se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identificaron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6095" y="6458731"/>
            <a:ext cx="325755" cy="39941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800">
                <a:latin typeface="Segoe UI Black"/>
                <a:cs typeface="Segoe UI Black"/>
              </a:rPr>
              <a:t>10</a:t>
            </a:fld>
            <a:endParaRPr sz="1800">
              <a:latin typeface="Segoe UI Black"/>
              <a:cs typeface="Segoe UI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613" y="342138"/>
            <a:ext cx="7183120" cy="1377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6839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latin typeface="Segoe UI Black"/>
                <a:cs typeface="Segoe UI Black"/>
              </a:rPr>
              <a:t>Fase</a:t>
            </a:r>
            <a:r>
              <a:rPr dirty="0" sz="3200" spc="-10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1:</a:t>
            </a:r>
            <a:r>
              <a:rPr dirty="0" sz="3200" spc="-15">
                <a:latin typeface="Segoe UI Black"/>
                <a:cs typeface="Segoe UI Black"/>
              </a:rPr>
              <a:t> </a:t>
            </a:r>
            <a:r>
              <a:rPr dirty="0" sz="3200">
                <a:latin typeface="Segoe UI Black"/>
                <a:cs typeface="Segoe UI Black"/>
              </a:rPr>
              <a:t>Selección</a:t>
            </a:r>
            <a:r>
              <a:rPr dirty="0" sz="3200" spc="-4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de</a:t>
            </a:r>
            <a:r>
              <a:rPr dirty="0" sz="3200" spc="-25">
                <a:latin typeface="Segoe UI Black"/>
                <a:cs typeface="Segoe UI Black"/>
              </a:rPr>
              <a:t> </a:t>
            </a:r>
            <a:r>
              <a:rPr dirty="0" sz="3200" spc="-5">
                <a:latin typeface="Segoe UI Black"/>
                <a:cs typeface="Segoe UI Black"/>
              </a:rPr>
              <a:t>casos</a:t>
            </a:r>
            <a:endParaRPr sz="3200">
              <a:latin typeface="Segoe UI Black"/>
              <a:cs typeface="Segoe UI Black"/>
            </a:endParaRPr>
          </a:p>
          <a:p>
            <a:pPr marL="1123950" marR="5080" indent="-1111885">
              <a:lnSpc>
                <a:spcPct val="100000"/>
              </a:lnSpc>
              <a:spcBef>
                <a:spcPts val="1995"/>
              </a:spcBef>
            </a:pPr>
            <a:r>
              <a:rPr dirty="0" sz="2000" spc="-15" b="1">
                <a:latin typeface="Segoe UI"/>
                <a:cs typeface="Segoe UI"/>
              </a:rPr>
              <a:t>Para </a:t>
            </a:r>
            <a:r>
              <a:rPr dirty="0" sz="2000" spc="-5" b="1">
                <a:latin typeface="Segoe UI"/>
                <a:cs typeface="Segoe UI"/>
              </a:rPr>
              <a:t>la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preselección</a:t>
            </a:r>
            <a:r>
              <a:rPr dirty="0" sz="2000" spc="30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y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selección</a:t>
            </a:r>
            <a:r>
              <a:rPr dirty="0" sz="2000" spc="2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de los casos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se </a:t>
            </a:r>
            <a:r>
              <a:rPr dirty="0" sz="2000" spc="-10" b="1">
                <a:latin typeface="Segoe UI"/>
                <a:cs typeface="Segoe UI"/>
              </a:rPr>
              <a:t>desarrolló</a:t>
            </a:r>
            <a:r>
              <a:rPr dirty="0" sz="2000" spc="25" b="1">
                <a:latin typeface="Segoe UI"/>
                <a:cs typeface="Segoe UI"/>
              </a:rPr>
              <a:t> </a:t>
            </a:r>
            <a:r>
              <a:rPr dirty="0" sz="2000" b="1">
                <a:latin typeface="Segoe UI"/>
                <a:cs typeface="Segoe UI"/>
              </a:rPr>
              <a:t>un </a:t>
            </a:r>
            <a:r>
              <a:rPr dirty="0" sz="2000" spc="-54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proceso que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implicó</a:t>
            </a:r>
            <a:r>
              <a:rPr dirty="0" sz="200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las</a:t>
            </a:r>
            <a:r>
              <a:rPr dirty="0" sz="2000" spc="-15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siguientes</a:t>
            </a:r>
            <a:r>
              <a:rPr dirty="0" sz="2000" spc="-10" b="1">
                <a:latin typeface="Segoe UI"/>
                <a:cs typeface="Segoe UI"/>
              </a:rPr>
              <a:t> </a:t>
            </a:r>
            <a:r>
              <a:rPr dirty="0" sz="2000" spc="-5" b="1">
                <a:latin typeface="Segoe UI"/>
                <a:cs typeface="Segoe UI"/>
              </a:rPr>
              <a:t>tareas: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Media</dc:creator>
  <dc:title>Presentación de PowerPoint</dc:title>
  <dcterms:created xsi:type="dcterms:W3CDTF">2021-08-26T15:26:32Z</dcterms:created>
  <dcterms:modified xsi:type="dcterms:W3CDTF">2021-08-26T15:26:32Z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2021-08-26T00:00:00Z</vt:filetime>
  </property>
</Properties>
</file>